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58"/>
  </p:normalViewPr>
  <p:slideViewPr>
    <p:cSldViewPr snapToGrid="0">
      <p:cViewPr varScale="1">
        <p:scale>
          <a:sx n="76" d="100"/>
          <a:sy n="76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CFE4-C977-9A42-BE59-EE383195405C}" type="datetimeFigureOut">
              <a:rPr lang="en-IL" smtClean="0"/>
              <a:t>09/03/2025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3EBAC-4FA1-814E-97AE-B07DA68071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81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3EBAC-4FA1-814E-97AE-B07DA6807191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157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D1839-CD2C-2529-A821-730DC037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E3CD9-E3DC-24B7-6BB7-5B83EC088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12F1D-6D9C-F276-A470-EF5455080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C20E5-5C14-F3A9-E613-31DE6C0D5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3EBAC-4FA1-814E-97AE-B07DA6807191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2065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2052-9176-AEAC-829E-B88139C4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DDFBD-2CD2-3819-F849-72440463A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BE3AD-2326-3FA6-978B-8698667EE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8B071-B499-7E90-A814-9C2931C6A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3EBAC-4FA1-814E-97AE-B07DA6807191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707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.pentera.io/hubfs/Celebrity%20Threat%20Report%20Template.pptx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_eDQeWoppNIwnwq6LhbOTPJBSSX8hs2lN8AGDtsInQ/edit?tab=t.0" TargetMode="External"/><Relationship Id="rId2" Type="http://schemas.openxmlformats.org/officeDocument/2006/relationships/hyperlink" Target="http://pentera.io/resources/goat-guides/reporting-to-boar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1B00-9E20-332C-D3A5-569F7366CF28}"/>
              </a:ext>
            </a:extLst>
          </p:cNvPr>
          <p:cNvSpPr txBox="1">
            <a:spLocks/>
          </p:cNvSpPr>
          <p:nvPr/>
        </p:nvSpPr>
        <p:spPr>
          <a:xfrm>
            <a:off x="554319" y="2281431"/>
            <a:ext cx="11122152" cy="6473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6000" b="1" dirty="0">
                <a:solidFill>
                  <a:schemeClr val="tx1"/>
                </a:solidFill>
                <a:latin typeface="Barlow ExtraBold" pitchFamily="2" charset="77"/>
              </a:rPr>
              <a:t>M&amp;A project cyber </a:t>
            </a:r>
            <a:br>
              <a:rPr lang="en-US" sz="6000" b="1" dirty="0">
                <a:solidFill>
                  <a:schemeClr val="tx1"/>
                </a:solidFill>
                <a:latin typeface="Barlow ExtraBold" pitchFamily="2" charset="77"/>
              </a:rPr>
            </a:br>
            <a:r>
              <a:rPr lang="en-US" sz="6000" b="1" dirty="0">
                <a:solidFill>
                  <a:schemeClr val="tx1"/>
                </a:solidFill>
                <a:latin typeface="Barlow ExtraBold" pitchFamily="2" charset="77"/>
              </a:rPr>
              <a:t>risk reporting</a:t>
            </a:r>
            <a:endParaRPr lang="en-IL" sz="6000" b="1" dirty="0">
              <a:solidFill>
                <a:schemeClr val="tx1"/>
              </a:solidFill>
              <a:latin typeface="Barlow Extra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03DE6-18A0-BCDF-35E0-DE372737E6A3}"/>
              </a:ext>
            </a:extLst>
          </p:cNvPr>
          <p:cNvSpPr txBox="1"/>
          <p:nvPr/>
        </p:nvSpPr>
        <p:spPr>
          <a:xfrm>
            <a:off x="554319" y="6393203"/>
            <a:ext cx="2770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Powered by</a:t>
            </a:r>
            <a:endParaRPr lang="en-IL" sz="1200" dirty="0">
              <a:latin typeface="Barlow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A7CC7-7250-F96E-EF8F-1A3971D1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71" y="6418325"/>
            <a:ext cx="1194041" cy="2358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0F7266-E1DF-92EE-BC46-36445DE24F16}"/>
              </a:ext>
            </a:extLst>
          </p:cNvPr>
          <p:cNvCxnSpPr>
            <a:cxnSpLocks/>
          </p:cNvCxnSpPr>
          <p:nvPr/>
        </p:nvCxnSpPr>
        <p:spPr>
          <a:xfrm>
            <a:off x="554319" y="4147458"/>
            <a:ext cx="6401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1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F724-6F67-9735-93DE-A586D52DE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B76B08-0CFE-5F1C-753F-2ECE6ADB7F40}"/>
              </a:ext>
            </a:extLst>
          </p:cNvPr>
          <p:cNvSpPr txBox="1">
            <a:spLocks/>
          </p:cNvSpPr>
          <p:nvPr/>
        </p:nvSpPr>
        <p:spPr>
          <a:xfrm>
            <a:off x="554319" y="1201479"/>
            <a:ext cx="7714377" cy="438316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Project Name: </a:t>
            </a:r>
            <a:br>
              <a:rPr lang="en-US" dirty="0">
                <a:solidFill>
                  <a:schemeClr val="tx1"/>
                </a:solidFill>
                <a:latin typeface="Barlow" pitchFamily="2" charset="77"/>
              </a:rPr>
            </a:br>
            <a:endParaRPr lang="en-US" dirty="0">
              <a:solidFill>
                <a:schemeClr val="tx1"/>
              </a:solidFill>
              <a:latin typeface="Barlow" pitchFamily="2" charset="77"/>
            </a:endParaRP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Acquired Company: </a:t>
            </a:r>
            <a:endParaRPr lang="he-IL" dirty="0">
              <a:solidFill>
                <a:schemeClr val="tx1"/>
              </a:solidFill>
              <a:latin typeface="Barlow" pitchFamily="2" charset="77"/>
            </a:endParaRP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Barlow" pitchFamily="2" charset="77"/>
            </a:endParaRP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Acquisition Date: </a:t>
            </a:r>
            <a:br>
              <a:rPr lang="en-US" dirty="0">
                <a:solidFill>
                  <a:schemeClr val="tx1"/>
                </a:solidFill>
                <a:latin typeface="Barlow" pitchFamily="2" charset="77"/>
              </a:rPr>
            </a:br>
            <a:endParaRPr lang="en-US" dirty="0">
              <a:solidFill>
                <a:schemeClr val="tx1"/>
              </a:solidFill>
              <a:latin typeface="Barlow" pitchFamily="2" charset="77"/>
            </a:endParaRP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Project Goals: [e.g., data migration, compliance alignment]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7D1A2B-0595-297E-497C-E6932037843D}"/>
              </a:ext>
            </a:extLst>
          </p:cNvPr>
          <p:cNvCxnSpPr/>
          <p:nvPr/>
        </p:nvCxnSpPr>
        <p:spPr>
          <a:xfrm>
            <a:off x="675472" y="1894113"/>
            <a:ext cx="7145915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A93D58-D63A-0F51-C678-6C5002027790}"/>
              </a:ext>
            </a:extLst>
          </p:cNvPr>
          <p:cNvCxnSpPr/>
          <p:nvPr/>
        </p:nvCxnSpPr>
        <p:spPr>
          <a:xfrm>
            <a:off x="675472" y="2743197"/>
            <a:ext cx="7145915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4EE957-BE03-9C94-6140-6FA72A6F026C}"/>
              </a:ext>
            </a:extLst>
          </p:cNvPr>
          <p:cNvCxnSpPr/>
          <p:nvPr/>
        </p:nvCxnSpPr>
        <p:spPr>
          <a:xfrm>
            <a:off x="675472" y="3592282"/>
            <a:ext cx="7145915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D8D63B-3CED-304D-F3AE-3B030D5D6DEF}"/>
              </a:ext>
            </a:extLst>
          </p:cNvPr>
          <p:cNvCxnSpPr/>
          <p:nvPr/>
        </p:nvCxnSpPr>
        <p:spPr>
          <a:xfrm>
            <a:off x="675472" y="4539340"/>
            <a:ext cx="7145915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08A3C3-EC6A-DA41-369E-237566540859}"/>
              </a:ext>
            </a:extLst>
          </p:cNvPr>
          <p:cNvCxnSpPr/>
          <p:nvPr/>
        </p:nvCxnSpPr>
        <p:spPr>
          <a:xfrm>
            <a:off x="675472" y="5192483"/>
            <a:ext cx="7145915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0C383F-917B-E1B2-40E7-839847B371A1}"/>
              </a:ext>
            </a:extLst>
          </p:cNvPr>
          <p:cNvSpPr txBox="1"/>
          <p:nvPr/>
        </p:nvSpPr>
        <p:spPr>
          <a:xfrm>
            <a:off x="8389849" y="1158147"/>
            <a:ext cx="27704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u="none" strike="noStrike" dirty="0">
                <a:effectLst/>
                <a:latin typeface="Barlow ExtraBold" pitchFamily="2" charset="77"/>
              </a:rPr>
              <a:t>Current Status Summary</a:t>
            </a:r>
            <a:endParaRPr lang="en-US" sz="2000" b="1" dirty="0">
              <a:effectLst/>
              <a:latin typeface="Barlow ExtraBold" pitchFamily="2" charset="77"/>
            </a:endParaRPr>
          </a:p>
          <a:p>
            <a:pPr rtl="0">
              <a:buNone/>
            </a:pPr>
            <a:r>
              <a:rPr lang="en-US" sz="2000" u="none" strike="noStrike" dirty="0">
                <a:effectLst/>
                <a:latin typeface="Barlow" pitchFamily="2" charset="77"/>
              </a:rPr>
              <a:t>Provide a high-level overview of the project status. Highlight key milestones reached, current activities, and upcoming tasks</a:t>
            </a:r>
            <a:endParaRPr lang="en-US" sz="2000" dirty="0">
              <a:effectLst/>
              <a:latin typeface="Barlow" pitchFamily="2" charset="77"/>
            </a:endParaRPr>
          </a:p>
          <a:p>
            <a:pPr>
              <a:buNone/>
            </a:pPr>
            <a:br>
              <a:rPr lang="en-US" sz="2000" dirty="0">
                <a:latin typeface="Barlow" pitchFamily="2" charset="77"/>
              </a:rPr>
            </a:br>
            <a:endParaRPr lang="en-IL" sz="2000" dirty="0">
              <a:latin typeface="Barlow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15CFBC-AEAD-EB67-E4DD-2E5FC22ECB02}"/>
              </a:ext>
            </a:extLst>
          </p:cNvPr>
          <p:cNvSpPr txBox="1">
            <a:spLocks/>
          </p:cNvSpPr>
          <p:nvPr/>
        </p:nvSpPr>
        <p:spPr>
          <a:xfrm>
            <a:off x="512185" y="368966"/>
            <a:ext cx="8876743" cy="1117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2400" b="1" dirty="0">
                <a:solidFill>
                  <a:schemeClr val="tx1"/>
                </a:solidFill>
                <a:latin typeface="Barlow ExtraBold" pitchFamily="2" charset="77"/>
              </a:rPr>
              <a:t>Project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BA0DF1-1E6C-487F-4967-C0AF8D085A42}"/>
              </a:ext>
            </a:extLst>
          </p:cNvPr>
          <p:cNvCxnSpPr/>
          <p:nvPr/>
        </p:nvCxnSpPr>
        <p:spPr>
          <a:xfrm>
            <a:off x="675472" y="5845627"/>
            <a:ext cx="7145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2F66E3-3A27-1229-33AB-7DD76F60BD33}"/>
              </a:ext>
            </a:extLst>
          </p:cNvPr>
          <p:cNvSpPr txBox="1"/>
          <p:nvPr/>
        </p:nvSpPr>
        <p:spPr>
          <a:xfrm>
            <a:off x="554319" y="6393203"/>
            <a:ext cx="2770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Powered by</a:t>
            </a:r>
            <a:endParaRPr lang="en-IL" sz="1200" dirty="0">
              <a:latin typeface="Barlow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16D02-55F2-E2CD-7547-CC1DD451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71" y="6418325"/>
            <a:ext cx="1194041" cy="2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E5CF-4F20-6F2C-3666-F4F57AD1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C4EAF0-15F7-7275-BD75-96AC12B943A4}"/>
              </a:ext>
            </a:extLst>
          </p:cNvPr>
          <p:cNvCxnSpPr/>
          <p:nvPr/>
        </p:nvCxnSpPr>
        <p:spPr>
          <a:xfrm>
            <a:off x="675472" y="5845627"/>
            <a:ext cx="7145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3878F1-7857-5AFA-91F6-2B821F08A01D}"/>
              </a:ext>
            </a:extLst>
          </p:cNvPr>
          <p:cNvSpPr txBox="1"/>
          <p:nvPr/>
        </p:nvSpPr>
        <p:spPr>
          <a:xfrm>
            <a:off x="554319" y="6393203"/>
            <a:ext cx="2770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Powered by</a:t>
            </a:r>
            <a:endParaRPr lang="en-IL" sz="1200" dirty="0">
              <a:latin typeface="Barlow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80ED80-151C-A1A4-23C8-7520D6F7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71" y="6418325"/>
            <a:ext cx="1194041" cy="23586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451E17C-F30C-9D04-E732-2F70C6EEB174}"/>
              </a:ext>
            </a:extLst>
          </p:cNvPr>
          <p:cNvSpPr txBox="1">
            <a:spLocks/>
          </p:cNvSpPr>
          <p:nvPr/>
        </p:nvSpPr>
        <p:spPr>
          <a:xfrm>
            <a:off x="512185" y="123518"/>
            <a:ext cx="8876743" cy="111745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Barlow ExtraBold" pitchFamily="2" charset="77"/>
              </a:rPr>
              <a:t>Key Risks and Mitigation Strategies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D78C2B-3273-7208-BABD-8CD2DF70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91323"/>
              </p:ext>
            </p:extLst>
          </p:nvPr>
        </p:nvGraphicFramePr>
        <p:xfrm>
          <a:off x="544843" y="792508"/>
          <a:ext cx="10971685" cy="5421228"/>
        </p:xfrm>
        <a:graphic>
          <a:graphicData uri="http://schemas.openxmlformats.org/drawingml/2006/table">
            <a:tbl>
              <a:tblPr/>
              <a:tblGrid>
                <a:gridCol w="1999365">
                  <a:extLst>
                    <a:ext uri="{9D8B030D-6E8A-4147-A177-3AD203B41FA5}">
                      <a16:colId xmlns:a16="http://schemas.microsoft.com/office/drawing/2014/main" val="3607144151"/>
                    </a:ext>
                  </a:extLst>
                </a:gridCol>
                <a:gridCol w="2723440">
                  <a:extLst>
                    <a:ext uri="{9D8B030D-6E8A-4147-A177-3AD203B41FA5}">
                      <a16:colId xmlns:a16="http://schemas.microsoft.com/office/drawing/2014/main" val="3220356931"/>
                    </a:ext>
                  </a:extLst>
                </a:gridCol>
                <a:gridCol w="3100343">
                  <a:extLst>
                    <a:ext uri="{9D8B030D-6E8A-4147-A177-3AD203B41FA5}">
                      <a16:colId xmlns:a16="http://schemas.microsoft.com/office/drawing/2014/main" val="2582422960"/>
                    </a:ext>
                  </a:extLst>
                </a:gridCol>
                <a:gridCol w="3148537">
                  <a:extLst>
                    <a:ext uri="{9D8B030D-6E8A-4147-A177-3AD203B41FA5}">
                      <a16:colId xmlns:a16="http://schemas.microsoft.com/office/drawing/2014/main" val="135902951"/>
                    </a:ext>
                  </a:extLst>
                </a:gridCol>
              </a:tblGrid>
              <a:tr h="3273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Risk Area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Description of Risk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Mitigation Strategy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Current Status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1303"/>
                  </a:ext>
                </a:extLst>
              </a:tr>
              <a:tr h="131075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Data Integration</a:t>
                      </a:r>
                      <a:b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 &amp; Migration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Detail the potential data transfer vulnerabilities.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  <a:p>
                      <a:pPr rtl="0" fontAlgn="t">
                        <a:buNone/>
                      </a:pPr>
                      <a:b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E.g.Potential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 data breaches or data loss during migration; data incompatibility issues.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Describe what secure data transfer protocols will be implemented.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  <a:p>
                      <a:pPr rtl="0" fontAlgn="t">
                        <a:buNone/>
                      </a:pPr>
                      <a:b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E.g. Data transfer encryption or regular data validation checks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On Track / At Risk / Completed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01844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Network 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Integration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90308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Compliance &amp; Regulatory</a:t>
                      </a: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47349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System Compatibility</a:t>
                      </a: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34192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Business Process Alignment</a:t>
                      </a: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285499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Security &amp; Access Control</a:t>
                      </a: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93762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Vendor &amp; Third-Party Risks</a:t>
                      </a: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97396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Communication &amp; Coordination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400" b="0" i="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</a:br>
                      <a:endParaRPr lang="en-IL" sz="1400" b="0" i="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64484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26A955EF-FE97-C6B9-3050-92F4BB52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82" y="1413771"/>
            <a:ext cx="247069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165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CB62-5F01-CC19-B62E-5F746BC8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1ABE66-6526-892F-1C18-4315A6F31DD5}"/>
              </a:ext>
            </a:extLst>
          </p:cNvPr>
          <p:cNvCxnSpPr/>
          <p:nvPr/>
        </p:nvCxnSpPr>
        <p:spPr>
          <a:xfrm>
            <a:off x="675472" y="5845627"/>
            <a:ext cx="7145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281369-B82D-E46D-7D8A-A0B28E3B451C}"/>
              </a:ext>
            </a:extLst>
          </p:cNvPr>
          <p:cNvSpPr txBox="1"/>
          <p:nvPr/>
        </p:nvSpPr>
        <p:spPr>
          <a:xfrm>
            <a:off x="554319" y="6393203"/>
            <a:ext cx="2770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Powered by</a:t>
            </a:r>
            <a:endParaRPr lang="en-IL" sz="1200" dirty="0">
              <a:latin typeface="Barlow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1C917-720E-E542-553A-1C9CAB43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71" y="6418325"/>
            <a:ext cx="1194041" cy="23586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0D68F87C-C088-C804-AA1E-ACF58758E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82" y="1413771"/>
            <a:ext cx="247069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D99DF7-C576-F7C3-D344-E76A3505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64149"/>
              </p:ext>
            </p:extLst>
          </p:nvPr>
        </p:nvGraphicFramePr>
        <p:xfrm>
          <a:off x="544843" y="743525"/>
          <a:ext cx="11167630" cy="3371274"/>
        </p:xfrm>
        <a:graphic>
          <a:graphicData uri="http://schemas.openxmlformats.org/drawingml/2006/table">
            <a:tbl>
              <a:tblPr/>
              <a:tblGrid>
                <a:gridCol w="2035072">
                  <a:extLst>
                    <a:ext uri="{9D8B030D-6E8A-4147-A177-3AD203B41FA5}">
                      <a16:colId xmlns:a16="http://schemas.microsoft.com/office/drawing/2014/main" val="3607144151"/>
                    </a:ext>
                  </a:extLst>
                </a:gridCol>
                <a:gridCol w="2772078">
                  <a:extLst>
                    <a:ext uri="{9D8B030D-6E8A-4147-A177-3AD203B41FA5}">
                      <a16:colId xmlns:a16="http://schemas.microsoft.com/office/drawing/2014/main" val="3220356931"/>
                    </a:ext>
                  </a:extLst>
                </a:gridCol>
                <a:gridCol w="3155713">
                  <a:extLst>
                    <a:ext uri="{9D8B030D-6E8A-4147-A177-3AD203B41FA5}">
                      <a16:colId xmlns:a16="http://schemas.microsoft.com/office/drawing/2014/main" val="2582422960"/>
                    </a:ext>
                  </a:extLst>
                </a:gridCol>
                <a:gridCol w="3204767">
                  <a:extLst>
                    <a:ext uri="{9D8B030D-6E8A-4147-A177-3AD203B41FA5}">
                      <a16:colId xmlns:a16="http://schemas.microsoft.com/office/drawing/2014/main" val="135902951"/>
                    </a:ext>
                  </a:extLst>
                </a:gridCol>
              </a:tblGrid>
              <a:tr h="55578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 ExtraBold" pitchFamily="2" charset="77"/>
                        </a:rPr>
                        <a:t>Resource Category</a:t>
                      </a:r>
                      <a:endParaRPr lang="en-US" sz="1600" b="1" i="0" dirty="0">
                        <a:effectLst/>
                        <a:latin typeface="Barlow ExtraBold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 ExtraBold" pitchFamily="2" charset="77"/>
                        </a:rPr>
                        <a:t>Budgeted Amount</a:t>
                      </a:r>
                      <a:endParaRPr lang="en-US" sz="1600" b="1" i="0" dirty="0">
                        <a:effectLst/>
                        <a:latin typeface="Barlow ExtraBold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 ExtraBold" pitchFamily="2" charset="77"/>
                        </a:rPr>
                        <a:t>Actual Spend</a:t>
                      </a:r>
                      <a:endParaRPr lang="en-US" sz="1600" b="1" i="0" dirty="0">
                        <a:effectLst/>
                        <a:latin typeface="Barlow ExtraBold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 ExtraBold" pitchFamily="2" charset="77"/>
                        </a:rPr>
                        <a:t>Variance</a:t>
                      </a:r>
                      <a:endParaRPr lang="en-US" sz="1600" b="1" i="0" dirty="0">
                        <a:effectLst/>
                        <a:latin typeface="Barlow ExtraBold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1303"/>
                  </a:ext>
                </a:extLst>
              </a:tr>
              <a:tr h="97300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Personnel</a:t>
                      </a:r>
                      <a:endParaRPr lang="en-US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[Amount]</a:t>
                      </a:r>
                      <a:endParaRPr lang="en-US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[Amount]</a:t>
                      </a:r>
                      <a:endParaRPr lang="en-US" sz="1600" b="0" i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[Difference]</a:t>
                      </a:r>
                      <a:endParaRPr lang="en-US" sz="1600" b="0" i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01844"/>
                  </a:ext>
                </a:extLst>
              </a:tr>
              <a:tr h="9212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Tools and Technology</a:t>
                      </a:r>
                      <a:endParaRPr lang="en-US" sz="1600" b="0" i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 dirty="0">
                          <a:effectLst/>
                          <a:latin typeface="Barlow" pitchFamily="2" charset="77"/>
                        </a:rPr>
                      </a:br>
                      <a:endParaRPr lang="en-IL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>
                          <a:effectLst/>
                          <a:latin typeface="Barlow" pitchFamily="2" charset="77"/>
                        </a:rPr>
                      </a:br>
                      <a:endParaRPr lang="en-IL" sz="1600" b="0" i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>
                          <a:effectLst/>
                          <a:latin typeface="Barlow" pitchFamily="2" charset="77"/>
                        </a:rPr>
                      </a:br>
                      <a:endParaRPr lang="en-IL" sz="1600" b="0" i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90308"/>
                  </a:ext>
                </a:extLst>
              </a:tr>
              <a:tr h="9212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itchFamily="2" charset="77"/>
                        </a:rPr>
                        <a:t>Consulting and Third-Party Services</a:t>
                      </a:r>
                      <a:endParaRPr lang="en-US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 dirty="0">
                          <a:effectLst/>
                          <a:latin typeface="Barlow" pitchFamily="2" charset="77"/>
                        </a:rPr>
                      </a:br>
                      <a:endParaRPr lang="en-IL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 dirty="0">
                          <a:effectLst/>
                          <a:latin typeface="Barlow" pitchFamily="2" charset="77"/>
                        </a:rPr>
                      </a:br>
                      <a:endParaRPr lang="en-IL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IL" sz="1600" b="0" i="0" dirty="0">
                          <a:effectLst/>
                          <a:latin typeface="Barlow" pitchFamily="2" charset="77"/>
                        </a:rPr>
                      </a:br>
                      <a:endParaRPr lang="en-IL" sz="1600" b="0" i="0" dirty="0">
                        <a:effectLst/>
                        <a:latin typeface="Barlow" pitchFamily="2" charset="77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47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E0EB30-0821-CEB5-8F55-4B06B72071D7}"/>
              </a:ext>
            </a:extLst>
          </p:cNvPr>
          <p:cNvSpPr txBox="1"/>
          <p:nvPr/>
        </p:nvSpPr>
        <p:spPr>
          <a:xfrm>
            <a:off x="512185" y="4508508"/>
            <a:ext cx="12932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600" b="1" u="none" strike="noStrike" dirty="0">
                <a:effectLst/>
                <a:latin typeface="Barlow" pitchFamily="2" charset="77"/>
              </a:rPr>
              <a:t>Upcoming Milestones and Next Steps</a:t>
            </a:r>
            <a:endParaRPr lang="en-US" sz="1600" b="1" dirty="0">
              <a:effectLst/>
              <a:latin typeface="Barlow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effectLst/>
                <a:latin typeface="Barlow" pitchFamily="2" charset="77"/>
              </a:rPr>
              <a:t> [List key upcoming milestones for the next reporting period, e.g., network cutover, data migration completion]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effectLst/>
                <a:latin typeface="Barlow" pitchFamily="2" charset="77"/>
              </a:rPr>
              <a:t> [List key next steps, e.g., compliance audit, final integration testing]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F646D-9C14-387A-B174-F047EB1DA619}"/>
              </a:ext>
            </a:extLst>
          </p:cNvPr>
          <p:cNvSpPr txBox="1"/>
          <p:nvPr/>
        </p:nvSpPr>
        <p:spPr>
          <a:xfrm>
            <a:off x="512185" y="5651508"/>
            <a:ext cx="12932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Key Decisions Requested from the Board</a:t>
            </a:r>
          </a:p>
          <a:p>
            <a:pPr fontAlgn="base"/>
            <a:r>
              <a:rPr lang="en-US" sz="1600" dirty="0">
                <a:latin typeface="Barlow" pitchFamily="2" charset="77"/>
              </a:rPr>
              <a:t>[List any key decisions or approvals required from the Board, e.g., budget adjustments, policy exceptions]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9E4F08-F0E3-40E5-561C-36B84799CA9A}"/>
              </a:ext>
            </a:extLst>
          </p:cNvPr>
          <p:cNvCxnSpPr>
            <a:cxnSpLocks/>
          </p:cNvCxnSpPr>
          <p:nvPr/>
        </p:nvCxnSpPr>
        <p:spPr>
          <a:xfrm>
            <a:off x="544843" y="5519057"/>
            <a:ext cx="111676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427A573E-B73C-DAAA-33C9-6FE1BDFB981D}"/>
              </a:ext>
            </a:extLst>
          </p:cNvPr>
          <p:cNvSpPr txBox="1">
            <a:spLocks/>
          </p:cNvSpPr>
          <p:nvPr/>
        </p:nvSpPr>
        <p:spPr>
          <a:xfrm>
            <a:off x="512185" y="123518"/>
            <a:ext cx="8876743" cy="111745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sz="2400" b="1">
                <a:solidFill>
                  <a:schemeClr val="tx1"/>
                </a:solidFill>
                <a:latin typeface="Barlow ExtraBold" pitchFamily="2" charset="77"/>
              </a:rPr>
              <a:t>Budget and Resource Allocation</a:t>
            </a:r>
            <a:endParaRPr lang="en-US" sz="2400" b="1" dirty="0">
              <a:solidFill>
                <a:schemeClr val="tx1"/>
              </a:solidFill>
              <a:latin typeface="Barlow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043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FD19098-E612-CBFF-31B2-D0C6D9FE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" y="391090"/>
            <a:ext cx="1689552" cy="327234"/>
          </a:xfrm>
          <a:prstGeom prst="rect">
            <a:avLst/>
          </a:prstGeom>
        </p:spPr>
      </p:pic>
      <p:sp>
        <p:nvSpPr>
          <p:cNvPr id="11" name="Google Shape;227;p33">
            <a:extLst>
              <a:ext uri="{FF2B5EF4-FFF2-40B4-BE49-F238E27FC236}">
                <a16:creationId xmlns:a16="http://schemas.microsoft.com/office/drawing/2014/main" id="{98FAB82E-4D26-E510-7A0E-3E59D095FD52}"/>
              </a:ext>
            </a:extLst>
          </p:cNvPr>
          <p:cNvSpPr txBox="1">
            <a:spLocks/>
          </p:cNvSpPr>
          <p:nvPr/>
        </p:nvSpPr>
        <p:spPr>
          <a:xfrm>
            <a:off x="517201" y="2247833"/>
            <a:ext cx="4920900" cy="3243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733">
                <a:solidFill>
                  <a:schemeClr val="dk1"/>
                </a:solidFill>
              </a:rPr>
              <a:t>Facing evolving cyber threats like Conti? This Celebrity Threat Report Template provides a structured, actionable framework to understand, test, and address critical security gaps. Gain insights into malware mechanics, validate your defenses, and communicate risks effectively. Protect your organization from high-impact attacks—get the template now.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Font typeface="Wingdings 2" pitchFamily="18" charset="2"/>
              <a:buNone/>
            </a:pPr>
            <a:endParaRPr lang="en-US" sz="1733" dirty="0">
              <a:solidFill>
                <a:schemeClr val="dk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2973E-5EE1-98BF-3CE5-08C60F54E2A5}"/>
              </a:ext>
            </a:extLst>
          </p:cNvPr>
          <p:cNvGrpSpPr/>
          <p:nvPr/>
        </p:nvGrpSpPr>
        <p:grpSpPr>
          <a:xfrm>
            <a:off x="4509993" y="-186398"/>
            <a:ext cx="9424404" cy="7443465"/>
            <a:chOff x="4078575" y="58375"/>
            <a:chExt cx="6364524" cy="5026749"/>
          </a:xfrm>
        </p:grpSpPr>
        <p:pic>
          <p:nvPicPr>
            <p:cNvPr id="13" name="Google Shape;222;p33" title="Laptop-Mockup.png">
              <a:extLst>
                <a:ext uri="{FF2B5EF4-FFF2-40B4-BE49-F238E27FC236}">
                  <a16:creationId xmlns:a16="http://schemas.microsoft.com/office/drawing/2014/main" id="{FDCD5498-947A-01DA-EB22-7EBD2C93E30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611"/>
            <a:stretch/>
          </p:blipFill>
          <p:spPr>
            <a:xfrm>
              <a:off x="4078575" y="58375"/>
              <a:ext cx="6364524" cy="502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29;p33" title="Screenshot 2025-08-04 at 13.11.46.png">
              <a:extLst>
                <a:ext uri="{FF2B5EF4-FFF2-40B4-BE49-F238E27FC236}">
                  <a16:creationId xmlns:a16="http://schemas.microsoft.com/office/drawing/2014/main" id="{226B85E3-DC7F-F78C-7A97-1514F9FB1C1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8142" y="1137346"/>
              <a:ext cx="3247093" cy="1822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212;p32">
            <a:hlinkClick r:id="rId5"/>
            <a:extLst>
              <a:ext uri="{FF2B5EF4-FFF2-40B4-BE49-F238E27FC236}">
                <a16:creationId xmlns:a16="http://schemas.microsoft.com/office/drawing/2014/main" id="{117040E5-20E1-915C-F52D-DCC663879D81}"/>
              </a:ext>
            </a:extLst>
          </p:cNvPr>
          <p:cNvSpPr/>
          <p:nvPr/>
        </p:nvSpPr>
        <p:spPr>
          <a:xfrm>
            <a:off x="608467" y="4910191"/>
            <a:ext cx="2041968" cy="412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/>
          </a:p>
        </p:txBody>
      </p:sp>
      <p:sp>
        <p:nvSpPr>
          <p:cNvPr id="16" name="Google Shape;185;p31">
            <a:extLst>
              <a:ext uri="{FF2B5EF4-FFF2-40B4-BE49-F238E27FC236}">
                <a16:creationId xmlns:a16="http://schemas.microsoft.com/office/drawing/2014/main" id="{4404BD07-E48B-CDBC-6FAF-D31A5F53BEA9}"/>
              </a:ext>
            </a:extLst>
          </p:cNvPr>
          <p:cNvSpPr txBox="1"/>
          <p:nvPr/>
        </p:nvSpPr>
        <p:spPr>
          <a:xfrm>
            <a:off x="709830" y="4920792"/>
            <a:ext cx="1834588" cy="132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  <a:buSzPts val="1200"/>
            </a:pPr>
            <a:r>
              <a:rPr lang="en" sz="2133" dirty="0">
                <a:solidFill>
                  <a:srgbClr val="001142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Get Template</a:t>
            </a:r>
            <a:endParaRPr sz="2400" dirty="0">
              <a:solidFill>
                <a:srgbClr val="001142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7" name="Google Shape;212;p32">
            <a:hlinkClick r:id="rId5"/>
            <a:extLst>
              <a:ext uri="{FF2B5EF4-FFF2-40B4-BE49-F238E27FC236}">
                <a16:creationId xmlns:a16="http://schemas.microsoft.com/office/drawing/2014/main" id="{DE3CDDD1-1A4F-E821-FF6F-922679FC373F}"/>
              </a:ext>
            </a:extLst>
          </p:cNvPr>
          <p:cNvSpPr/>
          <p:nvPr/>
        </p:nvSpPr>
        <p:spPr>
          <a:xfrm>
            <a:off x="589028" y="4911959"/>
            <a:ext cx="2041968" cy="412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DF363ED-4246-637F-2E8B-AE7B44397E11}"/>
              </a:ext>
            </a:extLst>
          </p:cNvPr>
          <p:cNvSpPr txBox="1">
            <a:spLocks/>
          </p:cNvSpPr>
          <p:nvPr/>
        </p:nvSpPr>
        <p:spPr>
          <a:xfrm>
            <a:off x="472424" y="1243883"/>
            <a:ext cx="10962600" cy="781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Celebrity Threat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Report Template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5;p32">
            <a:extLst>
              <a:ext uri="{FF2B5EF4-FFF2-40B4-BE49-F238E27FC236}">
                <a16:creationId xmlns:a16="http://schemas.microsoft.com/office/drawing/2014/main" id="{83EEAEE6-E372-6233-5E70-E90209BC5937}"/>
              </a:ext>
            </a:extLst>
          </p:cNvPr>
          <p:cNvSpPr txBox="1">
            <a:spLocks/>
          </p:cNvSpPr>
          <p:nvPr/>
        </p:nvSpPr>
        <p:spPr>
          <a:xfrm>
            <a:off x="517200" y="2157524"/>
            <a:ext cx="5486800" cy="3243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Wingdings 2" pitchFamily="18" charset="2"/>
              <a:buNone/>
            </a:pPr>
            <a:r>
              <a:rPr lang="en-US" sz="1733">
                <a:solidFill>
                  <a:schemeClr val="tx1"/>
                </a:solidFill>
              </a:rPr>
              <a:t>Learn how CISOs are speaking cyber risk with their BoD</a:t>
            </a:r>
            <a:br>
              <a:rPr lang="en-US" sz="1733">
                <a:solidFill>
                  <a:schemeClr val="tx1"/>
                </a:solidFill>
              </a:rPr>
            </a:br>
            <a:r>
              <a:rPr lang="en-US" sz="1733">
                <a:solidFill>
                  <a:schemeClr val="tx1"/>
                </a:solidFill>
              </a:rPr>
              <a:t>Tired of blank stares in the boardroom? This guide is your Rosetta Stone to speaking cyber risk in a language your board understands. Learn to turn technical truths into compelling business insights, demonstrate progress with outcome-driven metrics, and become the trusted advisor your organization needs to navigate today's complex threat landscape.</a:t>
            </a:r>
          </a:p>
          <a:p>
            <a:pPr marL="0" indent="0">
              <a:lnSpc>
                <a:spcPct val="115000"/>
              </a:lnSpc>
              <a:spcAft>
                <a:spcPts val="667"/>
              </a:spcAft>
              <a:buFont typeface="Wingdings 2" pitchFamily="18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Google Shape;212;p32">
            <a:hlinkClick r:id="rId2"/>
            <a:extLst>
              <a:ext uri="{FF2B5EF4-FFF2-40B4-BE49-F238E27FC236}">
                <a16:creationId xmlns:a16="http://schemas.microsoft.com/office/drawing/2014/main" id="{18B4F9D7-E91E-F9D1-A72E-F805EE448F9C}"/>
              </a:ext>
            </a:extLst>
          </p:cNvPr>
          <p:cNvSpPr/>
          <p:nvPr/>
        </p:nvSpPr>
        <p:spPr>
          <a:xfrm>
            <a:off x="608466" y="4910191"/>
            <a:ext cx="2724977" cy="412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/>
          </a:p>
        </p:txBody>
      </p:sp>
      <p:sp>
        <p:nvSpPr>
          <p:cNvPr id="5" name="Google Shape;216;p32">
            <a:extLst>
              <a:ext uri="{FF2B5EF4-FFF2-40B4-BE49-F238E27FC236}">
                <a16:creationId xmlns:a16="http://schemas.microsoft.com/office/drawing/2014/main" id="{7C766C74-F0D7-E9F8-09B7-F9A1DE33A9F4}"/>
              </a:ext>
            </a:extLst>
          </p:cNvPr>
          <p:cNvSpPr txBox="1"/>
          <p:nvPr/>
        </p:nvSpPr>
        <p:spPr>
          <a:xfrm>
            <a:off x="757133" y="4733401"/>
            <a:ext cx="2796354" cy="7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667"/>
              </a:spcBef>
              <a:spcAft>
                <a:spcPts val="667"/>
              </a:spcAft>
            </a:pPr>
            <a:r>
              <a:rPr lang="en" sz="2267" dirty="0">
                <a:uFill>
                  <a:noFill/>
                </a:uFill>
                <a:latin typeface="Barlow ExtraBold"/>
                <a:ea typeface="Barlow ExtraBold"/>
                <a:cs typeface="Barlow ExtraBold"/>
                <a:sym typeface="Barlow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Guide</a:t>
            </a:r>
            <a:endParaRPr sz="2267" dirty="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BC818C-0182-A288-6CDB-BDE8F882760B}"/>
              </a:ext>
            </a:extLst>
          </p:cNvPr>
          <p:cNvSpPr txBox="1">
            <a:spLocks/>
          </p:cNvSpPr>
          <p:nvPr/>
        </p:nvSpPr>
        <p:spPr>
          <a:xfrm>
            <a:off x="472424" y="1243883"/>
            <a:ext cx="10962600" cy="781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The GOAT Guide for </a:t>
            </a:r>
            <a:br>
              <a:rPr lang="he-IL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Reporting to the Board</a:t>
            </a:r>
            <a:endParaRPr lang="en-IL" dirty="0">
              <a:solidFill>
                <a:schemeClr val="tx1"/>
              </a:solidFill>
            </a:endParaRPr>
          </a:p>
        </p:txBody>
      </p:sp>
      <p:pic>
        <p:nvPicPr>
          <p:cNvPr id="7" name="Picture 6" descr="A book with a goat head&#10;&#10;AI-generated content may be incorrect.">
            <a:extLst>
              <a:ext uri="{FF2B5EF4-FFF2-40B4-BE49-F238E27FC236}">
                <a16:creationId xmlns:a16="http://schemas.microsoft.com/office/drawing/2014/main" id="{F63B4B1C-B345-95D7-983A-84DC23E5E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3" y="-1354472"/>
            <a:ext cx="9566943" cy="9566943"/>
          </a:xfrm>
          <a:prstGeom prst="rect">
            <a:avLst/>
          </a:prstGeom>
        </p:spPr>
      </p:pic>
      <p:sp>
        <p:nvSpPr>
          <p:cNvPr id="8" name="Google Shape;212;p32">
            <a:hlinkClick r:id="rId2"/>
            <a:extLst>
              <a:ext uri="{FF2B5EF4-FFF2-40B4-BE49-F238E27FC236}">
                <a16:creationId xmlns:a16="http://schemas.microsoft.com/office/drawing/2014/main" id="{754C1AC4-A8D1-AAB4-1167-C8E367874C2C}"/>
              </a:ext>
            </a:extLst>
          </p:cNvPr>
          <p:cNvSpPr/>
          <p:nvPr/>
        </p:nvSpPr>
        <p:spPr>
          <a:xfrm>
            <a:off x="627822" y="4919868"/>
            <a:ext cx="2724977" cy="412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/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FD19098-E612-CBFF-31B2-D0C6D9FE6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1" y="391090"/>
            <a:ext cx="1689552" cy="3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688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327</TotalTime>
  <Words>436</Words>
  <Application>Microsoft Office PowerPoint</Application>
  <PresentationFormat>Widescreen</PresentationFormat>
  <Paragraphs>85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Barlow</vt:lpstr>
      <vt:lpstr>Barlow ExtraBold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Nofar Kella</dc:creator>
  <cp:lastModifiedBy>Shira  Alcalay</cp:lastModifiedBy>
  <cp:revision>12</cp:revision>
  <dcterms:created xsi:type="dcterms:W3CDTF">2025-08-03T07:09:14Z</dcterms:created>
  <dcterms:modified xsi:type="dcterms:W3CDTF">2025-09-03T09:52:37Z</dcterms:modified>
</cp:coreProperties>
</file>