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7"/>
  </p:notesMasterIdLst>
  <p:sldIdLst>
    <p:sldId id="256" r:id="rId2"/>
    <p:sldId id="259" r:id="rId3"/>
    <p:sldId id="260" r:id="rId4"/>
    <p:sldId id="264" r:id="rId5"/>
    <p:sldId id="26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438"/>
  </p:normalViewPr>
  <p:slideViewPr>
    <p:cSldViewPr snapToGrid="0">
      <p:cViewPr varScale="1">
        <p:scale>
          <a:sx n="69" d="100"/>
          <a:sy n="69" d="100"/>
        </p:scale>
        <p:origin x="762" y="7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94D3-F9BE-514B-8FD9-C4F860DC39A4}" type="datetimeFigureOut">
              <a:rPr lang="en-IL" smtClean="0"/>
              <a:t>09/03/2025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031E-D3AD-FF47-8F48-3F2DD8B82B1E}" type="slidenum">
              <a:rPr lang="en-IL" smtClean="0"/>
              <a:t>‹#›</a:t>
            </a:fld>
            <a:endParaRPr lang="en-IL"/>
          </a:p>
        </p:txBody>
      </p:sp>
    </p:spTree>
    <p:extLst>
      <p:ext uri="{BB962C8B-B14F-4D97-AF65-F5344CB8AC3E}">
        <p14:creationId xmlns:p14="http://schemas.microsoft.com/office/powerpoint/2010/main" val="9434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9/3/2025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9/3/2025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go.pentera.io/hubfs/M&amp;A%20reporting%20template.pptx"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M_eDQeWoppNIwnwq6LhbOTPJBSSX8hs2lN8AGDtsInQ/edit?tab=t.0" TargetMode="External"/><Relationship Id="rId2" Type="http://schemas.openxmlformats.org/officeDocument/2006/relationships/hyperlink" Target="http://pentera.io/resources/goat-guides/reporting-to-board"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D47C010-2E7F-9982-6225-74F38819604B}"/>
              </a:ext>
            </a:extLst>
          </p:cNvPr>
          <p:cNvSpPr/>
          <p:nvPr/>
        </p:nvSpPr>
        <p:spPr>
          <a:xfrm>
            <a:off x="287079" y="1031355"/>
            <a:ext cx="782769" cy="78276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sp>
        <p:nvSpPr>
          <p:cNvPr id="2" name="Title 1">
            <a:extLst>
              <a:ext uri="{FF2B5EF4-FFF2-40B4-BE49-F238E27FC236}">
                <a16:creationId xmlns:a16="http://schemas.microsoft.com/office/drawing/2014/main" id="{4C683187-A75A-6FF1-8B81-14F193E31917}"/>
              </a:ext>
            </a:extLst>
          </p:cNvPr>
          <p:cNvSpPr>
            <a:spLocks noGrp="1"/>
          </p:cNvSpPr>
          <p:nvPr>
            <p:ph type="ctrTitle" idx="4294967295"/>
          </p:nvPr>
        </p:nvSpPr>
        <p:spPr>
          <a:xfrm>
            <a:off x="488773" y="367638"/>
            <a:ext cx="7315200" cy="647700"/>
          </a:xfrm>
        </p:spPr>
        <p:txBody>
          <a:bodyPr>
            <a:normAutofit/>
          </a:bodyPr>
          <a:lstStyle/>
          <a:p>
            <a:pPr rtl="1"/>
            <a:r>
              <a:rPr lang="en-US" sz="2400" b="1" dirty="0">
                <a:solidFill>
                  <a:schemeClr val="tx1"/>
                </a:solidFill>
                <a:latin typeface="Barlow ExtraBold" pitchFamily="2" charset="77"/>
              </a:rPr>
              <a:t>Threat Report: Conti Ransomware</a:t>
            </a:r>
            <a:endParaRPr lang="en-IL" sz="2400" b="1" dirty="0">
              <a:solidFill>
                <a:schemeClr val="tx1"/>
              </a:solidFill>
              <a:latin typeface="Barlow ExtraBold" pitchFamily="2" charset="77"/>
            </a:endParaRPr>
          </a:p>
        </p:txBody>
      </p:sp>
      <p:sp>
        <p:nvSpPr>
          <p:cNvPr id="3" name="Subtitle 2">
            <a:extLst>
              <a:ext uri="{FF2B5EF4-FFF2-40B4-BE49-F238E27FC236}">
                <a16:creationId xmlns:a16="http://schemas.microsoft.com/office/drawing/2014/main" id="{53F1491C-F27E-F7E7-FF4D-2B3E76A2C22E}"/>
              </a:ext>
            </a:extLst>
          </p:cNvPr>
          <p:cNvSpPr>
            <a:spLocks noGrp="1"/>
          </p:cNvSpPr>
          <p:nvPr>
            <p:ph type="subTitle" idx="4294967295"/>
          </p:nvPr>
        </p:nvSpPr>
        <p:spPr>
          <a:xfrm>
            <a:off x="488772" y="1472141"/>
            <a:ext cx="4997627" cy="2471928"/>
          </a:xfrm>
        </p:spPr>
        <p:txBody>
          <a:bodyPr>
            <a:noAutofit/>
          </a:bodyPr>
          <a:lstStyle/>
          <a:p>
            <a:pPr marL="0" indent="0">
              <a:lnSpc>
                <a:spcPct val="100000"/>
              </a:lnSpc>
              <a:buNone/>
            </a:pPr>
            <a:r>
              <a:rPr lang="en-US" sz="2400" b="1" dirty="0">
                <a:solidFill>
                  <a:schemeClr val="tx1"/>
                </a:solidFill>
                <a:latin typeface="Barlow ExtraBold" pitchFamily="2" charset="77"/>
              </a:rPr>
              <a:t>WHAT: </a:t>
            </a:r>
            <a:br>
              <a:rPr lang="en-US" sz="2400" b="1" dirty="0">
                <a:solidFill>
                  <a:schemeClr val="tx1"/>
                </a:solidFill>
                <a:latin typeface="Barlow ExtraBold" pitchFamily="2" charset="77"/>
              </a:rPr>
            </a:br>
            <a:br>
              <a:rPr lang="en-US" sz="1800" b="1" dirty="0">
                <a:solidFill>
                  <a:schemeClr val="tx1"/>
                </a:solidFill>
                <a:latin typeface="Barlow ExtraBold" pitchFamily="2" charset="77"/>
              </a:rPr>
            </a:br>
            <a:r>
              <a:rPr lang="en-US" sz="1800" b="1" dirty="0">
                <a:solidFill>
                  <a:schemeClr val="tx1"/>
                </a:solidFill>
                <a:latin typeface="Barlow ExtraBold" pitchFamily="2" charset="77"/>
              </a:rPr>
              <a:t>The Malware</a:t>
            </a:r>
            <a:br>
              <a:rPr lang="en-US" sz="1800" b="1" dirty="0">
                <a:solidFill>
                  <a:schemeClr val="tx1"/>
                </a:solidFill>
                <a:latin typeface="Barlow ExtraBold" pitchFamily="2" charset="77"/>
              </a:rPr>
            </a:br>
            <a:r>
              <a:rPr lang="en-US" sz="1800" dirty="0">
                <a:solidFill>
                  <a:schemeClr val="tx1"/>
                </a:solidFill>
                <a:latin typeface="Barlow" pitchFamily="2" charset="77"/>
              </a:rPr>
              <a:t>Conti is a sophisticated ransomware strain used by organized cybercriminal groups. </a:t>
            </a:r>
            <a:br>
              <a:rPr lang="en-US" sz="1800" dirty="0">
                <a:solidFill>
                  <a:schemeClr val="tx1"/>
                </a:solidFill>
                <a:latin typeface="Barlow" pitchFamily="2" charset="77"/>
              </a:rPr>
            </a:br>
            <a:r>
              <a:rPr lang="en-US" sz="1800" dirty="0">
                <a:solidFill>
                  <a:schemeClr val="tx1"/>
                </a:solidFill>
                <a:latin typeface="Barlow" pitchFamily="2" charset="77"/>
              </a:rPr>
              <a:t>It’s known for its double-extortion tactics, encrypting systems and threatening to leak stolen data if the ransom isn’t paid. Conti has been used in high-profile attacks across sectors and is a top concern due to its rapid lateral movement and ability to cripple operations.</a:t>
            </a:r>
          </a:p>
        </p:txBody>
      </p:sp>
      <p:sp>
        <p:nvSpPr>
          <p:cNvPr id="6" name="TextBox 5">
            <a:extLst>
              <a:ext uri="{FF2B5EF4-FFF2-40B4-BE49-F238E27FC236}">
                <a16:creationId xmlns:a16="http://schemas.microsoft.com/office/drawing/2014/main" id="{B51C942A-17BC-D3FB-04CA-68C3F86073EB}"/>
              </a:ext>
            </a:extLst>
          </p:cNvPr>
          <p:cNvSpPr txBox="1"/>
          <p:nvPr/>
        </p:nvSpPr>
        <p:spPr>
          <a:xfrm>
            <a:off x="554319" y="6393203"/>
            <a:ext cx="2770414" cy="276999"/>
          </a:xfrm>
          <a:prstGeom prst="rect">
            <a:avLst/>
          </a:prstGeom>
          <a:noFill/>
        </p:spPr>
        <p:txBody>
          <a:bodyPr wrap="square">
            <a:spAutoFit/>
          </a:bodyPr>
          <a:lstStyle/>
          <a:p>
            <a:r>
              <a:rPr lang="en-US" sz="1200" dirty="0">
                <a:latin typeface="Barlow" pitchFamily="2" charset="77"/>
              </a:rPr>
              <a:t>Powered by</a:t>
            </a:r>
            <a:endParaRPr lang="en-IL" sz="1200" dirty="0">
              <a:latin typeface="Barlow" pitchFamily="2" charset="77"/>
            </a:endParaRPr>
          </a:p>
        </p:txBody>
      </p:sp>
      <p:pic>
        <p:nvPicPr>
          <p:cNvPr id="7" name="Picture 6">
            <a:extLst>
              <a:ext uri="{FF2B5EF4-FFF2-40B4-BE49-F238E27FC236}">
                <a16:creationId xmlns:a16="http://schemas.microsoft.com/office/drawing/2014/main" id="{A8A506DF-84F8-759A-82EE-633C0D472A93}"/>
              </a:ext>
            </a:extLst>
          </p:cNvPr>
          <p:cNvPicPr>
            <a:picLocks noChangeAspect="1"/>
          </p:cNvPicPr>
          <p:nvPr/>
        </p:nvPicPr>
        <p:blipFill>
          <a:blip r:embed="rId2"/>
          <a:stretch>
            <a:fillRect/>
          </a:stretch>
        </p:blipFill>
        <p:spPr>
          <a:xfrm>
            <a:off x="1507671" y="6418325"/>
            <a:ext cx="1194041" cy="235860"/>
          </a:xfrm>
          <a:prstGeom prst="rect">
            <a:avLst/>
          </a:prstGeom>
        </p:spPr>
      </p:pic>
      <p:sp>
        <p:nvSpPr>
          <p:cNvPr id="10" name="TextBox 9">
            <a:extLst>
              <a:ext uri="{FF2B5EF4-FFF2-40B4-BE49-F238E27FC236}">
                <a16:creationId xmlns:a16="http://schemas.microsoft.com/office/drawing/2014/main" id="{27B2292A-65E6-3069-F67E-EFBEDA612272}"/>
              </a:ext>
            </a:extLst>
          </p:cNvPr>
          <p:cNvSpPr txBox="1"/>
          <p:nvPr/>
        </p:nvSpPr>
        <p:spPr>
          <a:xfrm>
            <a:off x="5729147" y="1736007"/>
            <a:ext cx="6096000" cy="3693319"/>
          </a:xfrm>
          <a:prstGeom prst="rect">
            <a:avLst/>
          </a:prstGeom>
          <a:noFill/>
        </p:spPr>
        <p:txBody>
          <a:bodyPr wrap="square">
            <a:spAutoFit/>
          </a:bodyPr>
          <a:lstStyle/>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Initial Access: </a:t>
            </a:r>
            <a:br>
              <a:rPr lang="en-US" sz="1800" dirty="0">
                <a:solidFill>
                  <a:schemeClr val="tx1"/>
                </a:solidFill>
                <a:latin typeface="Barlow" pitchFamily="2" charset="77"/>
              </a:rPr>
            </a:br>
            <a:r>
              <a:rPr lang="en-US" sz="1800" dirty="0">
                <a:solidFill>
                  <a:schemeClr val="tx1"/>
                </a:solidFill>
                <a:latin typeface="Barlow" pitchFamily="2" charset="77"/>
              </a:rPr>
              <a:t>Often begins via phishing or compromised RDP (Remote Desktop Protocol).</a:t>
            </a:r>
            <a:br>
              <a:rPr lang="en-US" sz="1800" dirty="0">
                <a:solidFill>
                  <a:schemeClr val="tx1"/>
                </a:solidFill>
                <a:latin typeface="Barlow" pitchFamily="2" charset="77"/>
              </a:rPr>
            </a:br>
            <a:endParaRPr lang="en-US" sz="1800" dirty="0">
              <a:solidFill>
                <a:schemeClr val="tx1"/>
              </a:solidFill>
              <a:latin typeface="Barlow" pitchFamily="2" charset="77"/>
            </a:endParaRPr>
          </a:p>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Execution: </a:t>
            </a:r>
            <a:br>
              <a:rPr lang="en-US" sz="1800" dirty="0">
                <a:solidFill>
                  <a:schemeClr val="tx1"/>
                </a:solidFill>
                <a:latin typeface="Barlow" pitchFamily="2" charset="77"/>
              </a:rPr>
            </a:br>
            <a:r>
              <a:rPr lang="en-US" sz="1800" dirty="0">
                <a:solidFill>
                  <a:schemeClr val="tx1"/>
                </a:solidFill>
                <a:latin typeface="Barlow" pitchFamily="2" charset="77"/>
              </a:rPr>
              <a:t>Deploys encryption rapidly across endpoints and servers.</a:t>
            </a:r>
            <a:br>
              <a:rPr lang="en-US" sz="1800" dirty="0">
                <a:solidFill>
                  <a:schemeClr val="tx1"/>
                </a:solidFill>
                <a:latin typeface="Barlow" pitchFamily="2" charset="77"/>
              </a:rPr>
            </a:br>
            <a:endParaRPr lang="en-US" sz="1800" dirty="0">
              <a:solidFill>
                <a:schemeClr val="tx1"/>
              </a:solidFill>
              <a:latin typeface="Barlow" pitchFamily="2" charset="77"/>
            </a:endParaRPr>
          </a:p>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Lateral Movement: </a:t>
            </a:r>
            <a:br>
              <a:rPr lang="en-US" sz="1800" dirty="0">
                <a:solidFill>
                  <a:schemeClr val="tx1"/>
                </a:solidFill>
                <a:latin typeface="Barlow" pitchFamily="2" charset="77"/>
              </a:rPr>
            </a:br>
            <a:r>
              <a:rPr lang="en-US" sz="1800" dirty="0">
                <a:solidFill>
                  <a:schemeClr val="tx1"/>
                </a:solidFill>
                <a:latin typeface="Barlow" pitchFamily="2" charset="77"/>
              </a:rPr>
              <a:t>Uses tools like Cobalt Strike and built-in Windows functions to escalate privileges and move laterally.</a:t>
            </a:r>
            <a:br>
              <a:rPr lang="en-US" sz="1800" dirty="0">
                <a:solidFill>
                  <a:schemeClr val="tx1"/>
                </a:solidFill>
                <a:latin typeface="Barlow" pitchFamily="2" charset="77"/>
              </a:rPr>
            </a:br>
            <a:endParaRPr lang="en-US" sz="1800" dirty="0">
              <a:solidFill>
                <a:schemeClr val="tx1"/>
              </a:solidFill>
              <a:latin typeface="Barlow" pitchFamily="2" charset="77"/>
            </a:endParaRPr>
          </a:p>
          <a:p>
            <a:pPr marL="285750" indent="-285750">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Data Exfiltration: </a:t>
            </a:r>
            <a:br>
              <a:rPr lang="en-US" sz="1800" dirty="0">
                <a:solidFill>
                  <a:schemeClr val="tx1"/>
                </a:solidFill>
                <a:latin typeface="Barlow" pitchFamily="2" charset="77"/>
              </a:rPr>
            </a:br>
            <a:r>
              <a:rPr lang="en-US" sz="1800" dirty="0">
                <a:solidFill>
                  <a:schemeClr val="tx1"/>
                </a:solidFill>
                <a:latin typeface="Barlow" pitchFamily="2" charset="77"/>
              </a:rPr>
              <a:t>Sensitive data is exfiltrated for extortion leverage.</a:t>
            </a:r>
            <a:endParaRPr lang="en-IL" sz="1800" dirty="0">
              <a:solidFill>
                <a:schemeClr val="tx1"/>
              </a:solidFill>
              <a:latin typeface="Barlow" pitchFamily="2" charset="77"/>
            </a:endParaRPr>
          </a:p>
        </p:txBody>
      </p:sp>
      <p:cxnSp>
        <p:nvCxnSpPr>
          <p:cNvPr id="13" name="Straight Connector 12">
            <a:extLst>
              <a:ext uri="{FF2B5EF4-FFF2-40B4-BE49-F238E27FC236}">
                <a16:creationId xmlns:a16="http://schemas.microsoft.com/office/drawing/2014/main" id="{1AA5AAC2-8AD4-A160-BBAF-0597AEEDD307}"/>
              </a:ext>
            </a:extLst>
          </p:cNvPr>
          <p:cNvCxnSpPr>
            <a:cxnSpLocks/>
          </p:cNvCxnSpPr>
          <p:nvPr/>
        </p:nvCxnSpPr>
        <p:spPr>
          <a:xfrm>
            <a:off x="498129" y="1564849"/>
            <a:ext cx="119244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884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BE9F7-050E-FB2E-3C0B-115E2996F22C}"/>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D8102936-0FB9-1C26-6956-EA6C1C5B401A}"/>
              </a:ext>
            </a:extLst>
          </p:cNvPr>
          <p:cNvSpPr/>
          <p:nvPr/>
        </p:nvSpPr>
        <p:spPr>
          <a:xfrm>
            <a:off x="287079" y="1031355"/>
            <a:ext cx="782769" cy="78276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sp>
        <p:nvSpPr>
          <p:cNvPr id="2" name="Title 1">
            <a:extLst>
              <a:ext uri="{FF2B5EF4-FFF2-40B4-BE49-F238E27FC236}">
                <a16:creationId xmlns:a16="http://schemas.microsoft.com/office/drawing/2014/main" id="{405E1114-E910-F1B4-B695-36EC92E75326}"/>
              </a:ext>
            </a:extLst>
          </p:cNvPr>
          <p:cNvSpPr>
            <a:spLocks noGrp="1"/>
          </p:cNvSpPr>
          <p:nvPr>
            <p:ph type="ctrTitle" idx="4294967295"/>
          </p:nvPr>
        </p:nvSpPr>
        <p:spPr>
          <a:xfrm>
            <a:off x="488773" y="367638"/>
            <a:ext cx="7315200" cy="647700"/>
          </a:xfrm>
        </p:spPr>
        <p:txBody>
          <a:bodyPr>
            <a:normAutofit/>
          </a:bodyPr>
          <a:lstStyle/>
          <a:p>
            <a:pPr rtl="1"/>
            <a:r>
              <a:rPr lang="en-US" sz="2400" b="1" dirty="0">
                <a:solidFill>
                  <a:schemeClr val="tx1"/>
                </a:solidFill>
                <a:latin typeface="Barlow ExtraBold" pitchFamily="2" charset="77"/>
              </a:rPr>
              <a:t>Threat Report: Conti Ransomware</a:t>
            </a:r>
            <a:endParaRPr lang="en-IL" sz="2400" b="1" dirty="0">
              <a:solidFill>
                <a:schemeClr val="tx1"/>
              </a:solidFill>
              <a:latin typeface="Barlow ExtraBold" pitchFamily="2" charset="77"/>
            </a:endParaRPr>
          </a:p>
        </p:txBody>
      </p:sp>
      <p:sp>
        <p:nvSpPr>
          <p:cNvPr id="3" name="Subtitle 2">
            <a:extLst>
              <a:ext uri="{FF2B5EF4-FFF2-40B4-BE49-F238E27FC236}">
                <a16:creationId xmlns:a16="http://schemas.microsoft.com/office/drawing/2014/main" id="{B21FDF64-B869-7533-5A61-B1A063716F46}"/>
              </a:ext>
            </a:extLst>
          </p:cNvPr>
          <p:cNvSpPr>
            <a:spLocks noGrp="1"/>
          </p:cNvSpPr>
          <p:nvPr>
            <p:ph type="subTitle" idx="4294967295"/>
          </p:nvPr>
        </p:nvSpPr>
        <p:spPr>
          <a:xfrm>
            <a:off x="357860" y="1610685"/>
            <a:ext cx="5201692" cy="3302691"/>
          </a:xfrm>
        </p:spPr>
        <p:txBody>
          <a:bodyPr>
            <a:noAutofit/>
          </a:bodyPr>
          <a:lstStyle/>
          <a:p>
            <a:pPr fontAlgn="base">
              <a:lnSpc>
                <a:spcPct val="100000"/>
              </a:lnSpc>
              <a:buClr>
                <a:schemeClr val="bg1"/>
              </a:buClr>
            </a:pPr>
            <a:r>
              <a:rPr lang="en-US" sz="2400" b="1" dirty="0">
                <a:solidFill>
                  <a:schemeClr val="tx1"/>
                </a:solidFill>
                <a:latin typeface="Barlow ExtraBold" pitchFamily="2" charset="77"/>
              </a:rPr>
              <a:t>SO WHAT: </a:t>
            </a:r>
            <a:br>
              <a:rPr lang="en-US" sz="2400" b="1" dirty="0">
                <a:solidFill>
                  <a:schemeClr val="tx1"/>
                </a:solidFill>
                <a:latin typeface="Barlow ExtraBold" pitchFamily="2" charset="77"/>
              </a:rPr>
            </a:br>
            <a:br>
              <a:rPr lang="en-US" sz="1800" b="1" dirty="0">
                <a:solidFill>
                  <a:schemeClr val="tx1"/>
                </a:solidFill>
                <a:latin typeface="Barlow ExtraBold" pitchFamily="2" charset="77"/>
              </a:rPr>
            </a:br>
            <a:r>
              <a:rPr lang="en-US" sz="1800" b="1" dirty="0">
                <a:solidFill>
                  <a:schemeClr val="tx1"/>
                </a:solidFill>
                <a:latin typeface="Barlow ExtraBold" pitchFamily="2" charset="77"/>
              </a:rPr>
              <a:t>What’s the Potential Business Impact?</a:t>
            </a:r>
            <a:endParaRPr lang="he-IL" sz="1800" b="1" dirty="0">
              <a:solidFill>
                <a:schemeClr val="tx1"/>
              </a:solidFill>
              <a:latin typeface="Barlow ExtraBold" pitchFamily="2" charset="77"/>
            </a:endParaRPr>
          </a:p>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Disruption: </a:t>
            </a:r>
            <a:br>
              <a:rPr lang="en-US" sz="1800" b="1" dirty="0">
                <a:solidFill>
                  <a:schemeClr val="tx1"/>
                </a:solidFill>
                <a:latin typeface="Barlow" pitchFamily="2" charset="77"/>
              </a:rPr>
            </a:br>
            <a:r>
              <a:rPr lang="en-US" sz="1800" dirty="0">
                <a:solidFill>
                  <a:schemeClr val="tx1"/>
                </a:solidFill>
                <a:latin typeface="Barlow" pitchFamily="2" charset="77"/>
              </a:rPr>
              <a:t>Our company inventory database would be encrypted and unavailable. This would halt service order fulfillment and disrupt supply chain operations across multiple facilities. </a:t>
            </a:r>
          </a:p>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Lost Business: </a:t>
            </a:r>
            <a:br>
              <a:rPr lang="en-US" sz="1800" b="1" dirty="0">
                <a:solidFill>
                  <a:schemeClr val="tx1"/>
                </a:solidFill>
                <a:latin typeface="Barlow" pitchFamily="2" charset="77"/>
              </a:rPr>
            </a:br>
            <a:r>
              <a:rPr lang="en-US" sz="1800" dirty="0">
                <a:solidFill>
                  <a:schemeClr val="tx1"/>
                </a:solidFill>
                <a:latin typeface="Barlow" pitchFamily="2" charset="77"/>
              </a:rPr>
              <a:t>Our users would be locked out of the database and no service orders could be made. This would be a direct hit to revenue with potentially millions in downtime costs, delayed shipments, and SLA penalties.</a:t>
            </a:r>
          </a:p>
        </p:txBody>
      </p:sp>
      <p:sp>
        <p:nvSpPr>
          <p:cNvPr id="6" name="TextBox 5">
            <a:extLst>
              <a:ext uri="{FF2B5EF4-FFF2-40B4-BE49-F238E27FC236}">
                <a16:creationId xmlns:a16="http://schemas.microsoft.com/office/drawing/2014/main" id="{AC532711-DF38-A84D-7B9A-92B7AB935795}"/>
              </a:ext>
            </a:extLst>
          </p:cNvPr>
          <p:cNvSpPr txBox="1"/>
          <p:nvPr/>
        </p:nvSpPr>
        <p:spPr>
          <a:xfrm>
            <a:off x="554319" y="6393203"/>
            <a:ext cx="2770414" cy="276999"/>
          </a:xfrm>
          <a:prstGeom prst="rect">
            <a:avLst/>
          </a:prstGeom>
          <a:noFill/>
        </p:spPr>
        <p:txBody>
          <a:bodyPr wrap="square">
            <a:spAutoFit/>
          </a:bodyPr>
          <a:lstStyle/>
          <a:p>
            <a:r>
              <a:rPr lang="en-US" sz="1200" dirty="0">
                <a:latin typeface="Barlow" pitchFamily="2" charset="77"/>
              </a:rPr>
              <a:t>Powered by</a:t>
            </a:r>
            <a:endParaRPr lang="en-IL" sz="1200" dirty="0">
              <a:latin typeface="Barlow" pitchFamily="2" charset="77"/>
            </a:endParaRPr>
          </a:p>
        </p:txBody>
      </p:sp>
      <p:pic>
        <p:nvPicPr>
          <p:cNvPr id="7" name="Picture 6">
            <a:extLst>
              <a:ext uri="{FF2B5EF4-FFF2-40B4-BE49-F238E27FC236}">
                <a16:creationId xmlns:a16="http://schemas.microsoft.com/office/drawing/2014/main" id="{CDAA5044-5886-A5C4-DBBD-90FE2E783342}"/>
              </a:ext>
            </a:extLst>
          </p:cNvPr>
          <p:cNvPicPr>
            <a:picLocks noChangeAspect="1"/>
          </p:cNvPicPr>
          <p:nvPr/>
        </p:nvPicPr>
        <p:blipFill>
          <a:blip r:embed="rId2"/>
          <a:stretch>
            <a:fillRect/>
          </a:stretch>
        </p:blipFill>
        <p:spPr>
          <a:xfrm>
            <a:off x="1507671" y="6418325"/>
            <a:ext cx="1194041" cy="235860"/>
          </a:xfrm>
          <a:prstGeom prst="rect">
            <a:avLst/>
          </a:prstGeom>
        </p:spPr>
      </p:pic>
      <p:sp>
        <p:nvSpPr>
          <p:cNvPr id="8" name="TextBox 7">
            <a:extLst>
              <a:ext uri="{FF2B5EF4-FFF2-40B4-BE49-F238E27FC236}">
                <a16:creationId xmlns:a16="http://schemas.microsoft.com/office/drawing/2014/main" id="{570A924E-9F6C-3929-0541-61B31102F052}"/>
              </a:ext>
            </a:extLst>
          </p:cNvPr>
          <p:cNvSpPr txBox="1"/>
          <p:nvPr/>
        </p:nvSpPr>
        <p:spPr>
          <a:xfrm>
            <a:off x="5754624" y="2160782"/>
            <a:ext cx="5652796" cy="2862322"/>
          </a:xfrm>
          <a:prstGeom prst="rect">
            <a:avLst/>
          </a:prstGeom>
          <a:noFill/>
        </p:spPr>
        <p:txBody>
          <a:bodyPr wrap="square">
            <a:spAutoFit/>
          </a:bodyPr>
          <a:lstStyle/>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Public Exposure: </a:t>
            </a:r>
            <a:br>
              <a:rPr lang="en-US" sz="1800" b="1" dirty="0">
                <a:solidFill>
                  <a:schemeClr val="tx1"/>
                </a:solidFill>
                <a:latin typeface="Barlow" pitchFamily="2" charset="77"/>
              </a:rPr>
            </a:br>
            <a:r>
              <a:rPr lang="en-US" sz="1800" dirty="0">
                <a:solidFill>
                  <a:schemeClr val="tx1"/>
                </a:solidFill>
                <a:latin typeface="Barlow" pitchFamily="2" charset="77"/>
              </a:rPr>
              <a:t>Exposed data could include supply chain sources, financial data and shipping details.  If leaked, it could impact customer trust, trigger regulatory scrutiny, and generate negative press coverage.</a:t>
            </a:r>
            <a:endParaRPr lang="en-US" dirty="0">
              <a:latin typeface="Barlow" pitchFamily="2" charset="77"/>
            </a:endParaRPr>
          </a:p>
          <a:p>
            <a:pPr marL="285750" indent="-285750" fontAlgn="base">
              <a:lnSpc>
                <a:spcPct val="100000"/>
              </a:lnSpc>
              <a:buClr>
                <a:schemeClr val="tx1"/>
              </a:buClr>
              <a:buFont typeface="Arial" panose="020B0604020202020204" pitchFamily="34" charset="0"/>
              <a:buChar char="•"/>
            </a:pPr>
            <a:endParaRPr lang="en-US" sz="1800" b="1" dirty="0">
              <a:solidFill>
                <a:schemeClr val="tx1"/>
              </a:solidFill>
              <a:latin typeface="Barlow" pitchFamily="2" charset="77"/>
            </a:endParaRPr>
          </a:p>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Recovery Costs: </a:t>
            </a:r>
            <a:br>
              <a:rPr lang="en-US" sz="1800" b="1" dirty="0">
                <a:solidFill>
                  <a:schemeClr val="tx1"/>
                </a:solidFill>
                <a:latin typeface="Barlow" pitchFamily="2" charset="77"/>
              </a:rPr>
            </a:br>
            <a:r>
              <a:rPr lang="en-US" sz="1800" dirty="0">
                <a:solidFill>
                  <a:schemeClr val="tx1"/>
                </a:solidFill>
                <a:latin typeface="Barlow" pitchFamily="2" charset="77"/>
              </a:rPr>
              <a:t>Beyond ransom demands, we could face high costs in forensic investigations, remediation, third-party audits, and cyber insurance adjustments.</a:t>
            </a:r>
            <a:endParaRPr lang="en-IL" sz="1800" dirty="0">
              <a:solidFill>
                <a:schemeClr val="tx1"/>
              </a:solidFill>
              <a:latin typeface="Barlow" pitchFamily="2" charset="77"/>
            </a:endParaRPr>
          </a:p>
        </p:txBody>
      </p:sp>
      <p:cxnSp>
        <p:nvCxnSpPr>
          <p:cNvPr id="10" name="Straight Connector 9">
            <a:extLst>
              <a:ext uri="{FF2B5EF4-FFF2-40B4-BE49-F238E27FC236}">
                <a16:creationId xmlns:a16="http://schemas.microsoft.com/office/drawing/2014/main" id="{EA3333F6-E4C6-A8C9-074B-2B9469A6DB6E}"/>
              </a:ext>
            </a:extLst>
          </p:cNvPr>
          <p:cNvCxnSpPr>
            <a:cxnSpLocks/>
          </p:cNvCxnSpPr>
          <p:nvPr/>
        </p:nvCxnSpPr>
        <p:spPr>
          <a:xfrm>
            <a:off x="498129" y="1564849"/>
            <a:ext cx="164964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652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14B30-C20D-4180-942B-02FAD28807D1}"/>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05C58200-E073-E448-AB19-CEDA381F895D}"/>
              </a:ext>
            </a:extLst>
          </p:cNvPr>
          <p:cNvSpPr/>
          <p:nvPr/>
        </p:nvSpPr>
        <p:spPr>
          <a:xfrm>
            <a:off x="287079" y="1031355"/>
            <a:ext cx="782769" cy="78276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sp>
        <p:nvSpPr>
          <p:cNvPr id="2" name="Title 1">
            <a:extLst>
              <a:ext uri="{FF2B5EF4-FFF2-40B4-BE49-F238E27FC236}">
                <a16:creationId xmlns:a16="http://schemas.microsoft.com/office/drawing/2014/main" id="{606534BC-B48D-BE0E-0CDC-346BD4D0C401}"/>
              </a:ext>
            </a:extLst>
          </p:cNvPr>
          <p:cNvSpPr>
            <a:spLocks noGrp="1"/>
          </p:cNvSpPr>
          <p:nvPr>
            <p:ph type="ctrTitle" idx="4294967295"/>
          </p:nvPr>
        </p:nvSpPr>
        <p:spPr>
          <a:xfrm>
            <a:off x="488773" y="367638"/>
            <a:ext cx="7315200" cy="647700"/>
          </a:xfrm>
        </p:spPr>
        <p:txBody>
          <a:bodyPr>
            <a:normAutofit/>
          </a:bodyPr>
          <a:lstStyle/>
          <a:p>
            <a:pPr rtl="1"/>
            <a:r>
              <a:rPr lang="en-US" sz="2400" b="1" dirty="0">
                <a:solidFill>
                  <a:schemeClr val="tx1"/>
                </a:solidFill>
                <a:latin typeface="Barlow ExtraBold" pitchFamily="2" charset="77"/>
              </a:rPr>
              <a:t>Threat Report: Conti Ransomware</a:t>
            </a:r>
            <a:endParaRPr lang="en-IL" sz="2400" b="1" dirty="0">
              <a:solidFill>
                <a:schemeClr val="tx1"/>
              </a:solidFill>
              <a:latin typeface="Barlow ExtraBold" pitchFamily="2" charset="77"/>
            </a:endParaRPr>
          </a:p>
        </p:txBody>
      </p:sp>
      <p:sp>
        <p:nvSpPr>
          <p:cNvPr id="3" name="Subtitle 2">
            <a:extLst>
              <a:ext uri="{FF2B5EF4-FFF2-40B4-BE49-F238E27FC236}">
                <a16:creationId xmlns:a16="http://schemas.microsoft.com/office/drawing/2014/main" id="{4D8CE784-159E-250B-103A-E8F05E275784}"/>
              </a:ext>
            </a:extLst>
          </p:cNvPr>
          <p:cNvSpPr>
            <a:spLocks noGrp="1"/>
          </p:cNvSpPr>
          <p:nvPr>
            <p:ph type="subTitle" idx="4294967295"/>
          </p:nvPr>
        </p:nvSpPr>
        <p:spPr>
          <a:xfrm>
            <a:off x="357860" y="1259097"/>
            <a:ext cx="5226076" cy="3213736"/>
          </a:xfrm>
        </p:spPr>
        <p:txBody>
          <a:bodyPr>
            <a:noAutofit/>
          </a:bodyPr>
          <a:lstStyle/>
          <a:p>
            <a:pPr fontAlgn="base">
              <a:lnSpc>
                <a:spcPct val="100000"/>
              </a:lnSpc>
              <a:buClr>
                <a:schemeClr val="bg1"/>
              </a:buClr>
            </a:pPr>
            <a:r>
              <a:rPr lang="en-US" sz="2400" b="1" dirty="0">
                <a:solidFill>
                  <a:schemeClr val="tx1"/>
                </a:solidFill>
                <a:latin typeface="Barlow ExtraBold" pitchFamily="2" charset="77"/>
              </a:rPr>
              <a:t>NOW WHAT: </a:t>
            </a:r>
            <a:br>
              <a:rPr lang="en-US" sz="2400" b="1" dirty="0">
                <a:solidFill>
                  <a:schemeClr val="tx1"/>
                </a:solidFill>
                <a:latin typeface="Barlow ExtraBold" pitchFamily="2" charset="77"/>
              </a:rPr>
            </a:br>
            <a:br>
              <a:rPr lang="en-US" sz="1800" b="1" dirty="0">
                <a:solidFill>
                  <a:schemeClr val="tx1"/>
                </a:solidFill>
                <a:latin typeface="Barlow ExtraBold" pitchFamily="2" charset="77"/>
              </a:rPr>
            </a:br>
            <a:r>
              <a:rPr lang="en-US" sz="1800" b="1" dirty="0">
                <a:solidFill>
                  <a:schemeClr val="tx1"/>
                </a:solidFill>
                <a:latin typeface="Barlow ExtraBold" pitchFamily="2" charset="77"/>
              </a:rPr>
              <a:t>What’s Been Done</a:t>
            </a:r>
            <a:endParaRPr lang="he-IL" sz="1800" b="1" dirty="0">
              <a:solidFill>
                <a:schemeClr val="tx1"/>
              </a:solidFill>
              <a:latin typeface="Barlow ExtraBold" pitchFamily="2" charset="77"/>
            </a:endParaRPr>
          </a:p>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Short-term: </a:t>
            </a:r>
            <a:br>
              <a:rPr lang="en-US" sz="1800" b="1" dirty="0">
                <a:solidFill>
                  <a:schemeClr val="tx1"/>
                </a:solidFill>
                <a:latin typeface="Barlow" pitchFamily="2" charset="77"/>
              </a:rPr>
            </a:br>
            <a:r>
              <a:rPr lang="en-US" sz="1800" dirty="0">
                <a:solidFill>
                  <a:schemeClr val="tx1"/>
                </a:solidFill>
                <a:latin typeface="Barlow" pitchFamily="2" charset="77"/>
              </a:rPr>
              <a:t>Accelerating rollout of PAM (Privileged Access Management) </a:t>
            </a:r>
            <a:br>
              <a:rPr lang="en-US" sz="1800" dirty="0">
                <a:solidFill>
                  <a:schemeClr val="tx1"/>
                </a:solidFill>
                <a:latin typeface="Barlow" pitchFamily="2" charset="77"/>
              </a:rPr>
            </a:br>
            <a:r>
              <a:rPr lang="en-US" sz="1800" dirty="0">
                <a:solidFill>
                  <a:schemeClr val="tx1"/>
                </a:solidFill>
                <a:latin typeface="Barlow" pitchFamily="2" charset="77"/>
              </a:rPr>
              <a:t>policies across all business units.</a:t>
            </a:r>
          </a:p>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Ongoing: </a:t>
            </a:r>
            <a:br>
              <a:rPr lang="en-US" sz="1800" b="1" dirty="0">
                <a:solidFill>
                  <a:schemeClr val="tx1"/>
                </a:solidFill>
                <a:latin typeface="Barlow" pitchFamily="2" charset="77"/>
              </a:rPr>
            </a:br>
            <a:r>
              <a:rPr lang="en-US" sz="1800" dirty="0">
                <a:solidFill>
                  <a:schemeClr val="tx1"/>
                </a:solidFill>
                <a:latin typeface="Barlow" pitchFamily="2" charset="77"/>
              </a:rPr>
              <a:t>Weekly retesting of high-value segments to confirm no regression.</a:t>
            </a:r>
            <a:br>
              <a:rPr lang="en-US" sz="1800" dirty="0">
                <a:solidFill>
                  <a:schemeClr val="tx1"/>
                </a:solidFill>
                <a:latin typeface="Barlow" pitchFamily="2" charset="77"/>
              </a:rPr>
            </a:br>
            <a:endParaRPr lang="en-US" sz="1800" dirty="0">
              <a:solidFill>
                <a:schemeClr val="tx1"/>
              </a:solidFill>
              <a:latin typeface="Barlow" pitchFamily="2" charset="77"/>
            </a:endParaRPr>
          </a:p>
        </p:txBody>
      </p:sp>
      <p:sp>
        <p:nvSpPr>
          <p:cNvPr id="6" name="TextBox 5">
            <a:extLst>
              <a:ext uri="{FF2B5EF4-FFF2-40B4-BE49-F238E27FC236}">
                <a16:creationId xmlns:a16="http://schemas.microsoft.com/office/drawing/2014/main" id="{36C4663E-85CB-DBF1-086E-7A350DE63906}"/>
              </a:ext>
            </a:extLst>
          </p:cNvPr>
          <p:cNvSpPr txBox="1"/>
          <p:nvPr/>
        </p:nvSpPr>
        <p:spPr>
          <a:xfrm>
            <a:off x="554319" y="6393203"/>
            <a:ext cx="2770414" cy="276999"/>
          </a:xfrm>
          <a:prstGeom prst="rect">
            <a:avLst/>
          </a:prstGeom>
          <a:noFill/>
        </p:spPr>
        <p:txBody>
          <a:bodyPr wrap="square">
            <a:spAutoFit/>
          </a:bodyPr>
          <a:lstStyle/>
          <a:p>
            <a:r>
              <a:rPr lang="en-US" sz="1200" dirty="0">
                <a:latin typeface="Barlow" pitchFamily="2" charset="77"/>
              </a:rPr>
              <a:t>Powered by</a:t>
            </a:r>
            <a:endParaRPr lang="en-IL" sz="1200" dirty="0">
              <a:latin typeface="Barlow" pitchFamily="2" charset="77"/>
            </a:endParaRPr>
          </a:p>
        </p:txBody>
      </p:sp>
      <p:pic>
        <p:nvPicPr>
          <p:cNvPr id="7" name="Picture 6">
            <a:extLst>
              <a:ext uri="{FF2B5EF4-FFF2-40B4-BE49-F238E27FC236}">
                <a16:creationId xmlns:a16="http://schemas.microsoft.com/office/drawing/2014/main" id="{AA80602B-9917-481E-6B0D-BF618C4F1816}"/>
              </a:ext>
            </a:extLst>
          </p:cNvPr>
          <p:cNvPicPr>
            <a:picLocks noChangeAspect="1"/>
          </p:cNvPicPr>
          <p:nvPr/>
        </p:nvPicPr>
        <p:blipFill>
          <a:blip r:embed="rId2"/>
          <a:stretch>
            <a:fillRect/>
          </a:stretch>
        </p:blipFill>
        <p:spPr>
          <a:xfrm>
            <a:off x="1507671" y="6418325"/>
            <a:ext cx="1194041" cy="235860"/>
          </a:xfrm>
          <a:prstGeom prst="rect">
            <a:avLst/>
          </a:prstGeom>
        </p:spPr>
      </p:pic>
      <p:sp>
        <p:nvSpPr>
          <p:cNvPr id="8" name="TextBox 7">
            <a:extLst>
              <a:ext uri="{FF2B5EF4-FFF2-40B4-BE49-F238E27FC236}">
                <a16:creationId xmlns:a16="http://schemas.microsoft.com/office/drawing/2014/main" id="{A247A6DD-A96D-B81D-3041-BD72633B03D5}"/>
              </a:ext>
            </a:extLst>
          </p:cNvPr>
          <p:cNvSpPr txBox="1"/>
          <p:nvPr/>
        </p:nvSpPr>
        <p:spPr>
          <a:xfrm>
            <a:off x="5738140" y="2177457"/>
            <a:ext cx="6096000" cy="2308324"/>
          </a:xfrm>
          <a:prstGeom prst="rect">
            <a:avLst/>
          </a:prstGeom>
          <a:noFill/>
        </p:spPr>
        <p:txBody>
          <a:bodyPr wrap="square">
            <a:spAutoFit/>
          </a:bodyPr>
          <a:lstStyle/>
          <a:p>
            <a:pPr marL="285750" indent="-285750" fontAlgn="base">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Upcoming: </a:t>
            </a:r>
            <a:br>
              <a:rPr lang="en-US" sz="1800" b="1" dirty="0">
                <a:solidFill>
                  <a:schemeClr val="tx1"/>
                </a:solidFill>
                <a:latin typeface="Barlow" pitchFamily="2" charset="77"/>
              </a:rPr>
            </a:br>
            <a:r>
              <a:rPr lang="en-US" sz="1800" dirty="0">
                <a:solidFill>
                  <a:schemeClr val="tx1"/>
                </a:solidFill>
                <a:latin typeface="Barlow" pitchFamily="2" charset="77"/>
              </a:rPr>
              <a:t>Incorporating Conti TTPs into our quarterly </a:t>
            </a:r>
            <a:br>
              <a:rPr lang="en-US" sz="1800" dirty="0">
                <a:solidFill>
                  <a:schemeClr val="tx1"/>
                </a:solidFill>
                <a:latin typeface="Barlow" pitchFamily="2" charset="77"/>
              </a:rPr>
            </a:br>
            <a:r>
              <a:rPr lang="en-US" sz="1800" dirty="0">
                <a:solidFill>
                  <a:schemeClr val="tx1"/>
                </a:solidFill>
                <a:latin typeface="Barlow" pitchFamily="2" charset="77"/>
              </a:rPr>
              <a:t>tabletop exercise.</a:t>
            </a:r>
            <a:br>
              <a:rPr lang="en-US" sz="1800" dirty="0">
                <a:solidFill>
                  <a:schemeClr val="tx1"/>
                </a:solidFill>
                <a:latin typeface="Barlow" pitchFamily="2" charset="77"/>
              </a:rPr>
            </a:br>
            <a:endParaRPr lang="en-US" sz="1800" dirty="0">
              <a:solidFill>
                <a:schemeClr val="tx1"/>
              </a:solidFill>
              <a:latin typeface="Barlow" pitchFamily="2" charset="77"/>
            </a:endParaRPr>
          </a:p>
          <a:p>
            <a:pPr marL="285750" indent="-285750">
              <a:lnSpc>
                <a:spcPct val="100000"/>
              </a:lnSpc>
              <a:buClr>
                <a:schemeClr val="tx1"/>
              </a:buClr>
              <a:buFont typeface="Arial" panose="020B0604020202020204" pitchFamily="34" charset="0"/>
              <a:buChar char="•"/>
            </a:pPr>
            <a:r>
              <a:rPr lang="en-US" sz="1800" b="1" dirty="0">
                <a:solidFill>
                  <a:schemeClr val="tx1"/>
                </a:solidFill>
                <a:latin typeface="Barlow" pitchFamily="2" charset="77"/>
              </a:rPr>
              <a:t>Board Support Needed: </a:t>
            </a:r>
            <a:br>
              <a:rPr lang="en-US" sz="1800" b="1" dirty="0">
                <a:solidFill>
                  <a:schemeClr val="tx1"/>
                </a:solidFill>
                <a:latin typeface="Barlow" pitchFamily="2" charset="77"/>
              </a:rPr>
            </a:br>
            <a:r>
              <a:rPr lang="en-US" sz="1800" dirty="0">
                <a:solidFill>
                  <a:schemeClr val="tx1"/>
                </a:solidFill>
                <a:latin typeface="Barlow" pitchFamily="2" charset="77"/>
              </a:rPr>
              <a:t>Approving budget for extended coverage of backup </a:t>
            </a:r>
            <a:br>
              <a:rPr lang="en-US" sz="1800" dirty="0">
                <a:solidFill>
                  <a:schemeClr val="tx1"/>
                </a:solidFill>
                <a:latin typeface="Barlow" pitchFamily="2" charset="77"/>
              </a:rPr>
            </a:br>
            <a:r>
              <a:rPr lang="en-US" sz="1800" dirty="0">
                <a:solidFill>
                  <a:schemeClr val="tx1"/>
                </a:solidFill>
                <a:latin typeface="Barlow" pitchFamily="2" charset="77"/>
              </a:rPr>
              <a:t>and recovery testing under emulated ransomware conditions.</a:t>
            </a:r>
            <a:endParaRPr lang="en-IL" sz="1800" dirty="0">
              <a:solidFill>
                <a:schemeClr val="tx1"/>
              </a:solidFill>
              <a:latin typeface="Barlow" pitchFamily="2" charset="77"/>
            </a:endParaRPr>
          </a:p>
        </p:txBody>
      </p:sp>
      <p:cxnSp>
        <p:nvCxnSpPr>
          <p:cNvPr id="9" name="Straight Connector 8">
            <a:extLst>
              <a:ext uri="{FF2B5EF4-FFF2-40B4-BE49-F238E27FC236}">
                <a16:creationId xmlns:a16="http://schemas.microsoft.com/office/drawing/2014/main" id="{AED0346C-8A80-276B-F35B-AB761756B115}"/>
              </a:ext>
            </a:extLst>
          </p:cNvPr>
          <p:cNvCxnSpPr/>
          <p:nvPr/>
        </p:nvCxnSpPr>
        <p:spPr>
          <a:xfrm>
            <a:off x="498129" y="1564849"/>
            <a:ext cx="1868072"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663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text on a black background&#10;&#10;AI-generated content may be incorrect.">
            <a:extLst>
              <a:ext uri="{FF2B5EF4-FFF2-40B4-BE49-F238E27FC236}">
                <a16:creationId xmlns:a16="http://schemas.microsoft.com/office/drawing/2014/main" id="{2FD19098-E612-CBFF-31B2-D0C6D9FE6952}"/>
              </a:ext>
            </a:extLst>
          </p:cNvPr>
          <p:cNvPicPr>
            <a:picLocks noChangeAspect="1"/>
          </p:cNvPicPr>
          <p:nvPr/>
        </p:nvPicPr>
        <p:blipFill>
          <a:blip r:embed="rId2"/>
          <a:stretch>
            <a:fillRect/>
          </a:stretch>
        </p:blipFill>
        <p:spPr>
          <a:xfrm>
            <a:off x="517201" y="391090"/>
            <a:ext cx="1689552" cy="327234"/>
          </a:xfrm>
          <a:prstGeom prst="rect">
            <a:avLst/>
          </a:prstGeom>
        </p:spPr>
      </p:pic>
      <p:sp>
        <p:nvSpPr>
          <p:cNvPr id="18" name="Title 2">
            <a:extLst>
              <a:ext uri="{FF2B5EF4-FFF2-40B4-BE49-F238E27FC236}">
                <a16:creationId xmlns:a16="http://schemas.microsoft.com/office/drawing/2014/main" id="{8DF363ED-4246-637F-2E8B-AE7B44397E11}"/>
              </a:ext>
            </a:extLst>
          </p:cNvPr>
          <p:cNvSpPr txBox="1">
            <a:spLocks/>
          </p:cNvSpPr>
          <p:nvPr/>
        </p:nvSpPr>
        <p:spPr>
          <a:xfrm>
            <a:off x="472424" y="1243883"/>
            <a:ext cx="10962600" cy="781119"/>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solidFill>
                  <a:schemeClr val="tx1"/>
                </a:solidFill>
              </a:rPr>
              <a:t>M&amp;A Reporting </a:t>
            </a:r>
            <a:br>
              <a:rPr lang="en-US" dirty="0">
                <a:solidFill>
                  <a:schemeClr val="tx1"/>
                </a:solidFill>
              </a:rPr>
            </a:br>
            <a:r>
              <a:rPr lang="en-US" dirty="0">
                <a:solidFill>
                  <a:schemeClr val="tx1"/>
                </a:solidFill>
              </a:rPr>
              <a:t>Template</a:t>
            </a:r>
            <a:endParaRPr lang="en-IL" dirty="0">
              <a:solidFill>
                <a:schemeClr val="tx1"/>
              </a:solidFill>
            </a:endParaRPr>
          </a:p>
        </p:txBody>
      </p:sp>
      <p:pic>
        <p:nvPicPr>
          <p:cNvPr id="2" name="Google Shape;222;p33" title="Laptop-Mockup.png">
            <a:extLst>
              <a:ext uri="{FF2B5EF4-FFF2-40B4-BE49-F238E27FC236}">
                <a16:creationId xmlns:a16="http://schemas.microsoft.com/office/drawing/2014/main" id="{61A9E443-A8D9-BA3B-9245-D6A67FDF0DE2}"/>
              </a:ext>
            </a:extLst>
          </p:cNvPr>
          <p:cNvPicPr preferRelativeResize="0"/>
          <p:nvPr/>
        </p:nvPicPr>
        <p:blipFill rotWithShape="1">
          <a:blip r:embed="rId3">
            <a:alphaModFix/>
          </a:blip>
          <a:srcRect l="15611"/>
          <a:stretch/>
        </p:blipFill>
        <p:spPr>
          <a:xfrm>
            <a:off x="4660294" y="-229306"/>
            <a:ext cx="9424404" cy="7443465"/>
          </a:xfrm>
          <a:prstGeom prst="rect">
            <a:avLst/>
          </a:prstGeom>
          <a:noFill/>
          <a:ln>
            <a:noFill/>
          </a:ln>
        </p:spPr>
      </p:pic>
      <p:pic>
        <p:nvPicPr>
          <p:cNvPr id="3" name="Google Shape;240;p34" title="Screenshot 2025-08-04 at 13.13.31.png">
            <a:extLst>
              <a:ext uri="{FF2B5EF4-FFF2-40B4-BE49-F238E27FC236}">
                <a16:creationId xmlns:a16="http://schemas.microsoft.com/office/drawing/2014/main" id="{56D7CDE9-9925-555A-0C1B-54091247A734}"/>
              </a:ext>
            </a:extLst>
          </p:cNvPr>
          <p:cNvPicPr preferRelativeResize="0"/>
          <p:nvPr/>
        </p:nvPicPr>
        <p:blipFill>
          <a:blip r:embed="rId4">
            <a:alphaModFix/>
          </a:blip>
          <a:stretch>
            <a:fillRect/>
          </a:stretch>
        </p:blipFill>
        <p:spPr>
          <a:xfrm>
            <a:off x="6096000" y="1366967"/>
            <a:ext cx="4812087" cy="2699427"/>
          </a:xfrm>
          <a:prstGeom prst="rect">
            <a:avLst/>
          </a:prstGeom>
          <a:noFill/>
          <a:ln>
            <a:noFill/>
          </a:ln>
        </p:spPr>
      </p:pic>
      <p:sp>
        <p:nvSpPr>
          <p:cNvPr id="4" name="Google Shape;237;p34">
            <a:extLst>
              <a:ext uri="{FF2B5EF4-FFF2-40B4-BE49-F238E27FC236}">
                <a16:creationId xmlns:a16="http://schemas.microsoft.com/office/drawing/2014/main" id="{6FD8ECE9-C55B-9575-52B5-2A4266A25C05}"/>
              </a:ext>
            </a:extLst>
          </p:cNvPr>
          <p:cNvSpPr txBox="1">
            <a:spLocks/>
          </p:cNvSpPr>
          <p:nvPr/>
        </p:nvSpPr>
        <p:spPr>
          <a:xfrm>
            <a:off x="517201" y="2247833"/>
            <a:ext cx="4592839" cy="3243200"/>
          </a:xfrm>
          <a:prstGeom prst="rect">
            <a:avLst/>
          </a:prstGeom>
        </p:spPr>
        <p:txBody>
          <a:bodyPr spcFirstLastPara="1" vert="horz" wrap="square" lIns="91433" tIns="45700" rIns="91433" bIns="4570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5000"/>
              </a:lnSpc>
              <a:spcBef>
                <a:spcPts val="0"/>
              </a:spcBef>
              <a:spcAft>
                <a:spcPts val="1600"/>
              </a:spcAft>
              <a:buFont typeface="Wingdings 2" pitchFamily="18" charset="2"/>
              <a:buNone/>
            </a:pPr>
            <a:r>
              <a:rPr lang="en-US" sz="1733">
                <a:solidFill>
                  <a:schemeClr val="dk1"/>
                </a:solidFill>
              </a:rPr>
              <a:t>Streamline your M&amp;A cybersecurity reporting with this comprehensive template. It covers project overviews, current status, key risks and mitigation, budget allocation, and upcoming milestones. Designed for clarity and efficiency, it helps you communicate critical cybersecurity aspects to stakeholders, ensuring smooth integration and compliance. Get organized and stay ahead.</a:t>
            </a:r>
            <a:endParaRPr lang="en-US" sz="1733" dirty="0">
              <a:solidFill>
                <a:schemeClr val="dk1"/>
              </a:solidFill>
            </a:endParaRPr>
          </a:p>
        </p:txBody>
      </p:sp>
      <p:sp>
        <p:nvSpPr>
          <p:cNvPr id="5" name="Google Shape;224;p33">
            <a:hlinkClick r:id="rId5"/>
            <a:extLst>
              <a:ext uri="{FF2B5EF4-FFF2-40B4-BE49-F238E27FC236}">
                <a16:creationId xmlns:a16="http://schemas.microsoft.com/office/drawing/2014/main" id="{6B9A197E-A1C0-B69C-336C-0948798BF678}"/>
              </a:ext>
            </a:extLst>
          </p:cNvPr>
          <p:cNvSpPr/>
          <p:nvPr/>
        </p:nvSpPr>
        <p:spPr>
          <a:xfrm>
            <a:off x="608468" y="5241233"/>
            <a:ext cx="2052569" cy="4520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algn="ctr">
              <a:buClr>
                <a:srgbClr val="000000"/>
              </a:buClr>
            </a:pPr>
            <a:endParaRPr sz="2400"/>
          </a:p>
        </p:txBody>
      </p:sp>
      <p:sp>
        <p:nvSpPr>
          <p:cNvPr id="6" name="Google Shape;185;p31">
            <a:extLst>
              <a:ext uri="{FF2B5EF4-FFF2-40B4-BE49-F238E27FC236}">
                <a16:creationId xmlns:a16="http://schemas.microsoft.com/office/drawing/2014/main" id="{3C007ACF-73DC-1669-9BFE-54D08EB41A61}"/>
              </a:ext>
            </a:extLst>
          </p:cNvPr>
          <p:cNvSpPr txBox="1"/>
          <p:nvPr/>
        </p:nvSpPr>
        <p:spPr>
          <a:xfrm>
            <a:off x="709830" y="5281248"/>
            <a:ext cx="1834588" cy="1323733"/>
          </a:xfrm>
          <a:prstGeom prst="rect">
            <a:avLst/>
          </a:prstGeom>
          <a:noFill/>
          <a:ln>
            <a:noFill/>
          </a:ln>
        </p:spPr>
        <p:txBody>
          <a:bodyPr spcFirstLastPara="1" wrap="square" lIns="91433" tIns="45700" rIns="91433" bIns="45700" anchor="t" anchorCtr="0">
            <a:noAutofit/>
          </a:bodyPr>
          <a:lstStyle/>
          <a:p>
            <a:pPr>
              <a:lnSpc>
                <a:spcPct val="90000"/>
              </a:lnSpc>
              <a:buClr>
                <a:schemeClr val="dk2"/>
              </a:buClr>
              <a:buSzPts val="1200"/>
            </a:pPr>
            <a:r>
              <a:rPr lang="en" sz="2133" dirty="0">
                <a:solidFill>
                  <a:srgbClr val="001142"/>
                </a:solidFill>
                <a:latin typeface="Barlow ExtraBold"/>
                <a:ea typeface="Barlow ExtraBold"/>
                <a:cs typeface="Barlow ExtraBold"/>
                <a:sym typeface="Barlow ExtraBold"/>
              </a:rPr>
              <a:t>Get Template</a:t>
            </a:r>
            <a:endParaRPr sz="2400" dirty="0">
              <a:solidFill>
                <a:srgbClr val="001142"/>
              </a:solidFill>
              <a:latin typeface="Barlow ExtraBold"/>
              <a:ea typeface="Barlow ExtraBold"/>
              <a:cs typeface="Barlow ExtraBold"/>
              <a:sym typeface="Barlow ExtraBold"/>
            </a:endParaRPr>
          </a:p>
        </p:txBody>
      </p:sp>
      <p:sp>
        <p:nvSpPr>
          <p:cNvPr id="7" name="Google Shape;224;p33">
            <a:hlinkClick r:id="rId5"/>
            <a:extLst>
              <a:ext uri="{FF2B5EF4-FFF2-40B4-BE49-F238E27FC236}">
                <a16:creationId xmlns:a16="http://schemas.microsoft.com/office/drawing/2014/main" id="{70D6B134-0B03-448C-1BB5-F48C06B73028}"/>
              </a:ext>
            </a:extLst>
          </p:cNvPr>
          <p:cNvSpPr/>
          <p:nvPr/>
        </p:nvSpPr>
        <p:spPr>
          <a:xfrm>
            <a:off x="608468" y="5241233"/>
            <a:ext cx="2052569" cy="452000"/>
          </a:xfrm>
          <a:prstGeom prst="roundRect">
            <a:avLst>
              <a:gd name="adj" fmla="val 50000"/>
            </a:avLst>
          </a:prstGeom>
          <a:noFill/>
          <a:ln>
            <a:noFill/>
          </a:ln>
        </p:spPr>
        <p:txBody>
          <a:bodyPr spcFirstLastPara="1" wrap="square" lIns="121900" tIns="121900" rIns="121900" bIns="121900" anchor="ctr" anchorCtr="0">
            <a:noAutofit/>
          </a:bodyPr>
          <a:lstStyle/>
          <a:p>
            <a:pPr algn="ctr">
              <a:buClr>
                <a:srgbClr val="000000"/>
              </a:buClr>
            </a:pPr>
            <a:endParaRPr sz="2400"/>
          </a:p>
        </p:txBody>
      </p:sp>
    </p:spTree>
    <p:extLst>
      <p:ext uri="{BB962C8B-B14F-4D97-AF65-F5344CB8AC3E}">
        <p14:creationId xmlns:p14="http://schemas.microsoft.com/office/powerpoint/2010/main" val="351161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5;p32">
            <a:extLst>
              <a:ext uri="{FF2B5EF4-FFF2-40B4-BE49-F238E27FC236}">
                <a16:creationId xmlns:a16="http://schemas.microsoft.com/office/drawing/2014/main" id="{83EEAEE6-E372-6233-5E70-E90209BC5937}"/>
              </a:ext>
            </a:extLst>
          </p:cNvPr>
          <p:cNvSpPr txBox="1">
            <a:spLocks/>
          </p:cNvSpPr>
          <p:nvPr/>
        </p:nvSpPr>
        <p:spPr>
          <a:xfrm>
            <a:off x="517200" y="2157524"/>
            <a:ext cx="5486800" cy="3243200"/>
          </a:xfrm>
          <a:prstGeom prst="rect">
            <a:avLst/>
          </a:prstGeom>
        </p:spPr>
        <p:txBody>
          <a:bodyPr spcFirstLastPara="1" vert="horz" wrap="square" lIns="91433" tIns="45700" rIns="91433" bIns="4570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15000"/>
              </a:lnSpc>
              <a:buFont typeface="Wingdings 2" pitchFamily="18" charset="2"/>
              <a:buNone/>
            </a:pPr>
            <a:r>
              <a:rPr lang="en-US" sz="1733">
                <a:solidFill>
                  <a:schemeClr val="tx1"/>
                </a:solidFill>
              </a:rPr>
              <a:t>Learn how CISOs are speaking cyber risk with their BoD</a:t>
            </a:r>
            <a:br>
              <a:rPr lang="en-US" sz="1733">
                <a:solidFill>
                  <a:schemeClr val="tx1"/>
                </a:solidFill>
              </a:rPr>
            </a:br>
            <a:r>
              <a:rPr lang="en-US" sz="1733">
                <a:solidFill>
                  <a:schemeClr val="tx1"/>
                </a:solidFill>
              </a:rPr>
              <a:t>Tired of blank stares in the boardroom? This guide is your Rosetta Stone to speaking cyber risk in a language your board understands. Learn to turn technical truths into compelling business insights, demonstrate progress with outcome-driven metrics, and become the trusted advisor your organization needs to navigate today's complex threat landscape.</a:t>
            </a:r>
          </a:p>
          <a:p>
            <a:pPr marL="0" indent="0">
              <a:lnSpc>
                <a:spcPct val="115000"/>
              </a:lnSpc>
              <a:spcAft>
                <a:spcPts val="667"/>
              </a:spcAft>
              <a:buFont typeface="Wingdings 2" pitchFamily="18" charset="2"/>
              <a:buNone/>
            </a:pPr>
            <a:endParaRPr lang="en-US" dirty="0">
              <a:solidFill>
                <a:schemeClr val="tx1"/>
              </a:solidFill>
            </a:endParaRPr>
          </a:p>
        </p:txBody>
      </p:sp>
      <p:sp>
        <p:nvSpPr>
          <p:cNvPr id="4" name="Google Shape;212;p32">
            <a:hlinkClick r:id="rId2"/>
            <a:extLst>
              <a:ext uri="{FF2B5EF4-FFF2-40B4-BE49-F238E27FC236}">
                <a16:creationId xmlns:a16="http://schemas.microsoft.com/office/drawing/2014/main" id="{18B4F9D7-E91E-F9D1-A72E-F805EE448F9C}"/>
              </a:ext>
            </a:extLst>
          </p:cNvPr>
          <p:cNvSpPr/>
          <p:nvPr/>
        </p:nvSpPr>
        <p:spPr>
          <a:xfrm>
            <a:off x="608466" y="4910191"/>
            <a:ext cx="2724977" cy="412400"/>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algn="ctr">
              <a:buClr>
                <a:srgbClr val="000000"/>
              </a:buClr>
            </a:pPr>
            <a:endParaRPr sz="2400"/>
          </a:p>
        </p:txBody>
      </p:sp>
      <p:sp>
        <p:nvSpPr>
          <p:cNvPr id="5" name="Google Shape;216;p32">
            <a:extLst>
              <a:ext uri="{FF2B5EF4-FFF2-40B4-BE49-F238E27FC236}">
                <a16:creationId xmlns:a16="http://schemas.microsoft.com/office/drawing/2014/main" id="{7C766C74-F0D7-E9F8-09B7-F9A1DE33A9F4}"/>
              </a:ext>
            </a:extLst>
          </p:cNvPr>
          <p:cNvSpPr txBox="1"/>
          <p:nvPr/>
        </p:nvSpPr>
        <p:spPr>
          <a:xfrm>
            <a:off x="757133" y="4733401"/>
            <a:ext cx="2796354" cy="774595"/>
          </a:xfrm>
          <a:prstGeom prst="rect">
            <a:avLst/>
          </a:prstGeom>
          <a:noFill/>
          <a:ln>
            <a:noFill/>
          </a:ln>
        </p:spPr>
        <p:txBody>
          <a:bodyPr spcFirstLastPara="1" wrap="square" lIns="121900" tIns="121900" rIns="121900" bIns="121900" anchor="t" anchorCtr="0">
            <a:spAutoFit/>
          </a:bodyPr>
          <a:lstStyle/>
          <a:p>
            <a:pPr>
              <a:spcBef>
                <a:spcPts val="667"/>
              </a:spcBef>
              <a:spcAft>
                <a:spcPts val="667"/>
              </a:spcAft>
            </a:pPr>
            <a:r>
              <a:rPr lang="en" sz="2267" dirty="0">
                <a:uFill>
                  <a:noFill/>
                </a:uFill>
                <a:latin typeface="Barlow ExtraBold"/>
                <a:ea typeface="Barlow ExtraBold"/>
                <a:cs typeface="Barlow ExtraBold"/>
                <a:sym typeface="Barlow ExtraBold"/>
                <a:hlinkClick r:id="rId3">
                  <a:extLst>
                    <a:ext uri="{A12FA001-AC4F-418D-AE19-62706E023703}">
                      <ahyp:hlinkClr xmlns:ahyp="http://schemas.microsoft.com/office/drawing/2018/hyperlinkcolor" val="tx"/>
                    </a:ext>
                  </a:extLst>
                </a:hlinkClick>
              </a:rPr>
              <a:t>Download Guide</a:t>
            </a:r>
            <a:endParaRPr sz="2267" dirty="0">
              <a:latin typeface="Barlow ExtraBold"/>
              <a:ea typeface="Barlow ExtraBold"/>
              <a:cs typeface="Barlow ExtraBold"/>
              <a:sym typeface="Barlow ExtraBold"/>
            </a:endParaRPr>
          </a:p>
        </p:txBody>
      </p:sp>
      <p:sp>
        <p:nvSpPr>
          <p:cNvPr id="6" name="Title 2">
            <a:extLst>
              <a:ext uri="{FF2B5EF4-FFF2-40B4-BE49-F238E27FC236}">
                <a16:creationId xmlns:a16="http://schemas.microsoft.com/office/drawing/2014/main" id="{8BBC818C-0182-A288-6CDB-BDE8F882760B}"/>
              </a:ext>
            </a:extLst>
          </p:cNvPr>
          <p:cNvSpPr txBox="1">
            <a:spLocks/>
          </p:cNvSpPr>
          <p:nvPr/>
        </p:nvSpPr>
        <p:spPr>
          <a:xfrm>
            <a:off x="472424" y="1243883"/>
            <a:ext cx="10962600" cy="781119"/>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solidFill>
                  <a:schemeClr val="tx1"/>
                </a:solidFill>
              </a:rPr>
              <a:t>The GOAT Guide for </a:t>
            </a:r>
            <a:br>
              <a:rPr lang="he-IL">
                <a:solidFill>
                  <a:schemeClr val="tx1"/>
                </a:solidFill>
              </a:rPr>
            </a:br>
            <a:r>
              <a:rPr lang="en-US">
                <a:solidFill>
                  <a:schemeClr val="tx1"/>
                </a:solidFill>
              </a:rPr>
              <a:t>Reporting to the Board</a:t>
            </a:r>
            <a:endParaRPr lang="en-IL" dirty="0">
              <a:solidFill>
                <a:schemeClr val="tx1"/>
              </a:solidFill>
            </a:endParaRPr>
          </a:p>
        </p:txBody>
      </p:sp>
      <p:pic>
        <p:nvPicPr>
          <p:cNvPr id="7" name="Picture 6" descr="A book with a goat head&#10;&#10;AI-generated content may be incorrect.">
            <a:extLst>
              <a:ext uri="{FF2B5EF4-FFF2-40B4-BE49-F238E27FC236}">
                <a16:creationId xmlns:a16="http://schemas.microsoft.com/office/drawing/2014/main" id="{F63B4B1C-B345-95D7-983A-84DC23E5E4B9}"/>
              </a:ext>
            </a:extLst>
          </p:cNvPr>
          <p:cNvPicPr>
            <a:picLocks noChangeAspect="1"/>
          </p:cNvPicPr>
          <p:nvPr/>
        </p:nvPicPr>
        <p:blipFill>
          <a:blip r:embed="rId4"/>
          <a:stretch>
            <a:fillRect/>
          </a:stretch>
        </p:blipFill>
        <p:spPr>
          <a:xfrm>
            <a:off x="4901183" y="-1354472"/>
            <a:ext cx="9566943" cy="9566943"/>
          </a:xfrm>
          <a:prstGeom prst="rect">
            <a:avLst/>
          </a:prstGeom>
        </p:spPr>
      </p:pic>
      <p:sp>
        <p:nvSpPr>
          <p:cNvPr id="8" name="Google Shape;212;p32">
            <a:hlinkClick r:id="rId2"/>
            <a:extLst>
              <a:ext uri="{FF2B5EF4-FFF2-40B4-BE49-F238E27FC236}">
                <a16:creationId xmlns:a16="http://schemas.microsoft.com/office/drawing/2014/main" id="{754C1AC4-A8D1-AAB4-1167-C8E367874C2C}"/>
              </a:ext>
            </a:extLst>
          </p:cNvPr>
          <p:cNvSpPr/>
          <p:nvPr/>
        </p:nvSpPr>
        <p:spPr>
          <a:xfrm>
            <a:off x="627822" y="4919868"/>
            <a:ext cx="2724977" cy="412400"/>
          </a:xfrm>
          <a:prstGeom prst="roundRect">
            <a:avLst>
              <a:gd name="adj" fmla="val 50000"/>
            </a:avLst>
          </a:prstGeom>
          <a:noFill/>
          <a:ln>
            <a:noFill/>
          </a:ln>
        </p:spPr>
        <p:txBody>
          <a:bodyPr spcFirstLastPara="1" wrap="square" lIns="121900" tIns="121900" rIns="121900" bIns="121900" anchor="ctr" anchorCtr="0">
            <a:noAutofit/>
          </a:bodyPr>
          <a:lstStyle/>
          <a:p>
            <a:pPr algn="ctr">
              <a:buClr>
                <a:srgbClr val="000000"/>
              </a:buClr>
            </a:pPr>
            <a:endParaRPr sz="2400"/>
          </a:p>
        </p:txBody>
      </p:sp>
      <p:pic>
        <p:nvPicPr>
          <p:cNvPr id="10" name="Picture 9" descr="A blue text on a black background&#10;&#10;AI-generated content may be incorrect.">
            <a:extLst>
              <a:ext uri="{FF2B5EF4-FFF2-40B4-BE49-F238E27FC236}">
                <a16:creationId xmlns:a16="http://schemas.microsoft.com/office/drawing/2014/main" id="{2FD19098-E612-CBFF-31B2-D0C6D9FE6952}"/>
              </a:ext>
            </a:extLst>
          </p:cNvPr>
          <p:cNvPicPr>
            <a:picLocks noChangeAspect="1"/>
          </p:cNvPicPr>
          <p:nvPr/>
        </p:nvPicPr>
        <p:blipFill>
          <a:blip r:embed="rId5"/>
          <a:stretch>
            <a:fillRect/>
          </a:stretch>
        </p:blipFill>
        <p:spPr>
          <a:xfrm>
            <a:off x="517201" y="391090"/>
            <a:ext cx="1689552" cy="327234"/>
          </a:xfrm>
          <a:prstGeom prst="rect">
            <a:avLst/>
          </a:prstGeom>
        </p:spPr>
      </p:pic>
    </p:spTree>
    <p:extLst>
      <p:ext uri="{BB962C8B-B14F-4D97-AF65-F5344CB8AC3E}">
        <p14:creationId xmlns:p14="http://schemas.microsoft.com/office/powerpoint/2010/main" val="201231688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180</TotalTime>
  <Words>518</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Barlow</vt:lpstr>
      <vt:lpstr>Barlow ExtraBold</vt:lpstr>
      <vt:lpstr>Corbel</vt:lpstr>
      <vt:lpstr>Wingdings 2</vt:lpstr>
      <vt:lpstr>Frame</vt:lpstr>
      <vt:lpstr>Threat Report: Conti Ransomware</vt:lpstr>
      <vt:lpstr>Threat Report: Conti Ransomware</vt:lpstr>
      <vt:lpstr>Threat Report: Conti Ransomware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Nofar Kella</dc:creator>
  <cp:lastModifiedBy>Shira  Alcalay</cp:lastModifiedBy>
  <cp:revision>10</cp:revision>
  <dcterms:created xsi:type="dcterms:W3CDTF">2025-08-03T07:09:14Z</dcterms:created>
  <dcterms:modified xsi:type="dcterms:W3CDTF">2025-09-03T09:53:08Z</dcterms:modified>
</cp:coreProperties>
</file>